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16"/>
  </p:notesMasterIdLst>
  <p:handoutMasterIdLst>
    <p:handoutMasterId r:id="rId17"/>
  </p:handoutMasterIdLst>
  <p:sldIdLst>
    <p:sldId id="260" r:id="rId2"/>
    <p:sldId id="286" r:id="rId3"/>
    <p:sldId id="292" r:id="rId4"/>
    <p:sldId id="280" r:id="rId5"/>
    <p:sldId id="285" r:id="rId6"/>
    <p:sldId id="279" r:id="rId7"/>
    <p:sldId id="261" r:id="rId8"/>
    <p:sldId id="293" r:id="rId9"/>
    <p:sldId id="290" r:id="rId10"/>
    <p:sldId id="289" r:id="rId11"/>
    <p:sldId id="287" r:id="rId12"/>
    <p:sldId id="282" r:id="rId13"/>
    <p:sldId id="278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55F"/>
    <a:srgbClr val="525252"/>
    <a:srgbClr val="F2F2F2"/>
    <a:srgbClr val="F3F3F3"/>
    <a:srgbClr val="E6E6E6"/>
    <a:srgbClr val="505050"/>
    <a:srgbClr val="FFFFFF"/>
    <a:srgbClr val="2F2F2F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83" d="100"/>
          <a:sy n="83" d="100"/>
        </p:scale>
        <p:origin x="45" y="258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79" d="100"/>
          <a:sy n="79" d="100"/>
        </p:scale>
        <p:origin x="2751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11/10/2021 9:03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11/10/2021 9:03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spc="0" dirty="0">
                <a:solidFill>
                  <a:schemeClr val="bg1"/>
                </a:solidFill>
                <a:latin typeface="Calibri Light" panose="020F0302020204030204"/>
              </a:rPr>
              <a:t>we need an Operational Historian in the cloud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8413A8-5751-49C4-A1EE-6DF953373A35}" type="datetime8">
              <a:rPr lang="en-US" smtClean="0"/>
              <a:t>11/10/2021 9:03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3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sv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90.png"/><Relationship Id="rId18" Type="http://schemas.openxmlformats.org/officeDocument/2006/relationships/image" Target="../media/image95.svg"/><Relationship Id="rId26" Type="http://schemas.openxmlformats.org/officeDocument/2006/relationships/image" Target="../media/image103.png"/><Relationship Id="rId3" Type="http://schemas.openxmlformats.org/officeDocument/2006/relationships/image" Target="../media/image70.sv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svg"/><Relationship Id="rId17" Type="http://schemas.openxmlformats.org/officeDocument/2006/relationships/image" Target="../media/image94.png"/><Relationship Id="rId25" Type="http://schemas.openxmlformats.org/officeDocument/2006/relationships/image" Target="../media/image102.svg"/><Relationship Id="rId2" Type="http://schemas.openxmlformats.org/officeDocument/2006/relationships/image" Target="../media/image69.png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10" Type="http://schemas.openxmlformats.org/officeDocument/2006/relationships/image" Target="../media/image87.svg"/><Relationship Id="rId19" Type="http://schemas.openxmlformats.org/officeDocument/2006/relationships/image" Target="../media/image96.png"/><Relationship Id="rId4" Type="http://schemas.openxmlformats.org/officeDocument/2006/relationships/image" Target="../media/image71.png"/><Relationship Id="rId9" Type="http://schemas.openxmlformats.org/officeDocument/2006/relationships/image" Target="../media/image86.png"/><Relationship Id="rId14" Type="http://schemas.openxmlformats.org/officeDocument/2006/relationships/image" Target="../media/image91.svg"/><Relationship Id="rId22" Type="http://schemas.openxmlformats.org/officeDocument/2006/relationships/image" Target="../media/image99.svg"/><Relationship Id="rId27" Type="http://schemas.openxmlformats.org/officeDocument/2006/relationships/image" Target="../media/image104.svg"/><Relationship Id="rId30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time-series-insights/?WT.mc_id=IoT-MVP-5002324" TargetMode="External"/><Relationship Id="rId2" Type="http://schemas.openxmlformats.org/officeDocument/2006/relationships/hyperlink" Target="https://channel9.msdn.com/Shows/Internet-of-Things-Show/Deep-Dive-Analyzing-IoT-data-using-Time-Series-Insights?WT.mc_id=IoT-MVP-5002324" TargetMode="Externa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docs.microsoft.com/en-us/learn/challenges?ns-enrollment-type=Collection&amp;ns-enrollment-id=4xqytmk1r6q7rz&amp;id=6437124f-b20b-4840-9715-cfd6d3f25c89" TargetMode="External"/><Relationship Id="rId5" Type="http://schemas.openxmlformats.org/officeDocument/2006/relationships/hyperlink" Target="https://docs.microsoft.com/en-us/learn/certifications/exams/az-220?WT.mc_id=IoT-MVP-5002324" TargetMode="External"/><Relationship Id="rId4" Type="http://schemas.openxmlformats.org/officeDocument/2006/relationships/hyperlink" Target="https://docs.microsoft.com/en-us/learn/modules/explore-analyze-time-series-insights/?WT.mc_id=IoT-MVP-5002324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emf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emf"/><Relationship Id="rId9" Type="http://schemas.openxmlformats.org/officeDocument/2006/relationships/image" Target="../media/image6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sv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E212A0-EC7B-460A-88E8-086E62C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714" y="3002065"/>
            <a:ext cx="5363360" cy="2738736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4C9792-EE04-41DC-839B-FF45DF9B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502" y="519100"/>
            <a:ext cx="1895298" cy="405146"/>
          </a:xfrm>
          <a:prstGeom prst="rect">
            <a:avLst/>
          </a:prstGeom>
        </p:spPr>
      </p:pic>
      <p:pic>
        <p:nvPicPr>
          <p:cNvPr id="7" name="Graphic 13" descr="Processor outline">
            <a:extLst>
              <a:ext uri="{FF2B5EF4-FFF2-40B4-BE49-F238E27FC236}">
                <a16:creationId xmlns:a16="http://schemas.microsoft.com/office/drawing/2014/main" id="{1D5863C3-41DA-4846-892A-0559D384F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9994" y="2694804"/>
            <a:ext cx="754555" cy="754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3C3CBED-DF7D-C247-8B99-9233DF8E62BC}"/>
              </a:ext>
            </a:extLst>
          </p:cNvPr>
          <p:cNvSpPr>
            <a:spLocks noGrp="1"/>
          </p:cNvSpPr>
          <p:nvPr/>
        </p:nvSpPr>
        <p:spPr>
          <a:xfrm>
            <a:off x="803958" y="519100"/>
            <a:ext cx="5970652" cy="1631216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2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b="1" dirty="0"/>
              <a:t>Tech Days 2021</a:t>
            </a:r>
            <a:br>
              <a:rPr lang="en-US" dirty="0"/>
            </a:br>
            <a:r>
              <a:rPr lang="en-US" sz="3200" dirty="0"/>
              <a:t>Flight into IoT</a:t>
            </a:r>
          </a:p>
          <a:p>
            <a:r>
              <a:rPr lang="en-US" sz="2800" dirty="0"/>
              <a:t>Azure Time Series Insight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5EDD325-5001-D74D-8CF1-4FF674E5163E}"/>
              </a:ext>
            </a:extLst>
          </p:cNvPr>
          <p:cNvSpPr>
            <a:spLocks noGrp="1"/>
          </p:cNvSpPr>
          <p:nvPr/>
        </p:nvSpPr>
        <p:spPr>
          <a:xfrm>
            <a:off x="811807" y="5029840"/>
            <a:ext cx="3967225" cy="12311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Sander van de Velde</a:t>
            </a:r>
          </a:p>
          <a:p>
            <a:r>
              <a:rPr lang="en-US" dirty="0"/>
              <a:t>IoT Solution Architect</a:t>
            </a:r>
          </a:p>
          <a:p>
            <a:r>
              <a:rPr lang="en-US" dirty="0"/>
              <a:t>Atos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@svelde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72FD53-63FF-4BF9-A524-C9747F931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58" y="2881332"/>
            <a:ext cx="1997675" cy="19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39D255-987E-4546-BB62-9C22D435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819" y="230921"/>
            <a:ext cx="6705992" cy="4067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550D1-F4A0-4F3B-BCDD-44DCCD04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52" y="3697857"/>
            <a:ext cx="5329334" cy="302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C623C2-58B5-49A9-A228-73A3F7B5C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815" y="4196681"/>
            <a:ext cx="4838272" cy="2189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0760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5907542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3673" y="3169355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1878774" y="2591418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5073086" y="3203327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624187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2415334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4462581" y="3417591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695356" y="3417591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6948152" y="3417591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7143312" y="3031127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2038291" y="2735129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6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b="1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8494229" y="1363784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8757482" y="2309744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b="1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8612314" y="3614035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8612314" y="4614926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8445" y="4020644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4615" y="3031127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38513" y="1743683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6111177" y="3056938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8694484" y="3967473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A7EEC06E-4A24-4836-96CE-299819CF4A93}"/>
              </a:ext>
            </a:extLst>
          </p:cNvPr>
          <p:cNvSpPr txBox="1">
            <a:spLocks/>
          </p:cNvSpPr>
          <p:nvPr/>
        </p:nvSpPr>
        <p:spPr>
          <a:xfrm rot="20674565">
            <a:off x="5434690" y="4098556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2AE4B51E-05E0-41F2-9CA2-4C62DB41F333}"/>
              </a:ext>
            </a:extLst>
          </p:cNvPr>
          <p:cNvSpPr txBox="1">
            <a:spLocks/>
          </p:cNvSpPr>
          <p:nvPr/>
        </p:nvSpPr>
        <p:spPr>
          <a:xfrm rot="627608">
            <a:off x="8075900" y="4898793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</p:spTree>
    <p:extLst>
      <p:ext uri="{BB962C8B-B14F-4D97-AF65-F5344CB8AC3E}">
        <p14:creationId xmlns:p14="http://schemas.microsoft.com/office/powerpoint/2010/main" val="3671764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/>
      <p:bldP spid="1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6108816" y="3424333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4947" y="2830051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2080048" y="2252114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5274360" y="2864023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827629" y="3424333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2616608" y="3424333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4663855" y="3078287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896630" y="3078287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 flipV="1">
            <a:off x="7149426" y="3071396"/>
            <a:ext cx="1867771" cy="6891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7833421" y="2691823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2239565" y="2395825"/>
            <a:ext cx="2115238" cy="804230"/>
          </a:xfrm>
          <a:prstGeom prst="rect">
            <a:avLst/>
          </a:prstGeom>
        </p:spPr>
      </p:pic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4842428" y="6345067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6034305" y="6355642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7320340" y="636139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 dirty="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6398" y="5886818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1761" y="5889323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64067" y="5935595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5373812" y="4150907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6799388" y="3796740"/>
            <a:ext cx="0" cy="32834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6799387" y="5139471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pic>
        <p:nvPicPr>
          <p:cNvPr id="97" name="Graphic 96">
            <a:extLst>
              <a:ext uri="{FF2B5EF4-FFF2-40B4-BE49-F238E27FC236}">
                <a16:creationId xmlns:a16="http://schemas.microsoft.com/office/drawing/2014/main" id="{CBE72CF3-6E3A-4DFC-899F-9F8C95E7EC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14830" y="595510"/>
            <a:ext cx="502786" cy="44692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A6179965-B6FB-4981-9C7F-E9EAB16BB2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21026" y="1832761"/>
            <a:ext cx="444580" cy="370483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5753D17B-FEB1-4209-B479-6E502F2F7814}"/>
              </a:ext>
            </a:extLst>
          </p:cNvPr>
          <p:cNvSpPr txBox="1">
            <a:spLocks/>
          </p:cNvSpPr>
          <p:nvPr/>
        </p:nvSpPr>
        <p:spPr>
          <a:xfrm>
            <a:off x="4884233" y="2172688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Stream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Analytics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064FD0B0-9FAB-498F-B241-A302F7E057DC}"/>
              </a:ext>
            </a:extLst>
          </p:cNvPr>
          <p:cNvSpPr txBox="1">
            <a:spLocks/>
          </p:cNvSpPr>
          <p:nvPr/>
        </p:nvSpPr>
        <p:spPr>
          <a:xfrm>
            <a:off x="6014110" y="1086084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Logic App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33847C5-C296-4405-962A-2BF8F1BDA71F}"/>
              </a:ext>
            </a:extLst>
          </p:cNvPr>
          <p:cNvCxnSpPr>
            <a:cxnSpLocks/>
          </p:cNvCxnSpPr>
          <p:nvPr/>
        </p:nvCxnSpPr>
        <p:spPr>
          <a:xfrm flipV="1">
            <a:off x="5443316" y="1512643"/>
            <a:ext cx="0" cy="29540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91C73A9-A159-4FA2-8D6E-1AF7E49880B8}"/>
              </a:ext>
            </a:extLst>
          </p:cNvPr>
          <p:cNvSpPr/>
          <p:nvPr/>
        </p:nvSpPr>
        <p:spPr bwMode="auto">
          <a:xfrm>
            <a:off x="4674642" y="502900"/>
            <a:ext cx="2875320" cy="97455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36C9F293-DAF8-4AE4-96F3-65100262D5C6}"/>
              </a:ext>
            </a:extLst>
          </p:cNvPr>
          <p:cNvSpPr txBox="1">
            <a:spLocks/>
          </p:cNvSpPr>
          <p:nvPr/>
        </p:nvSpPr>
        <p:spPr>
          <a:xfrm>
            <a:off x="4663855" y="257305"/>
            <a:ext cx="2886107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Stream processing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747746B-2467-493B-BC5C-B70B586533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580596" y="1888778"/>
            <a:ext cx="412920" cy="364340"/>
          </a:xfrm>
          <a:prstGeom prst="rect">
            <a:avLst/>
          </a:prstGeom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06A4B38B-D377-4A2A-A6A2-AEF57A312D6E}"/>
              </a:ext>
            </a:extLst>
          </p:cNvPr>
          <p:cNvSpPr txBox="1">
            <a:spLocks/>
          </p:cNvSpPr>
          <p:nvPr/>
        </p:nvSpPr>
        <p:spPr>
          <a:xfrm>
            <a:off x="6251648" y="2330890"/>
            <a:ext cx="1070816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Event Hubs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24DBA6-DFE2-4333-ACA1-ABC40F4B5BDA}"/>
              </a:ext>
            </a:extLst>
          </p:cNvPr>
          <p:cNvCxnSpPr>
            <a:cxnSpLocks/>
          </p:cNvCxnSpPr>
          <p:nvPr/>
        </p:nvCxnSpPr>
        <p:spPr>
          <a:xfrm>
            <a:off x="5850352" y="2018002"/>
            <a:ext cx="448948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BA3BD96-E540-4492-9796-C3ACED168990}"/>
              </a:ext>
            </a:extLst>
          </p:cNvPr>
          <p:cNvCxnSpPr>
            <a:cxnSpLocks/>
          </p:cNvCxnSpPr>
          <p:nvPr/>
        </p:nvCxnSpPr>
        <p:spPr>
          <a:xfrm>
            <a:off x="6787056" y="2528569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 dirty="0">
                <a:solidFill>
                  <a:schemeClr val="bg1"/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9144081" y="1024480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Title 1">
            <a:extLst>
              <a:ext uri="{FF2B5EF4-FFF2-40B4-BE49-F238E27FC236}">
                <a16:creationId xmlns:a16="http://schemas.microsoft.com/office/drawing/2014/main" id="{9FBE38F2-E891-4AEF-8C22-482D75F4840D}"/>
              </a:ext>
            </a:extLst>
          </p:cNvPr>
          <p:cNvSpPr txBox="1">
            <a:spLocks/>
          </p:cNvSpPr>
          <p:nvPr/>
        </p:nvSpPr>
        <p:spPr>
          <a:xfrm>
            <a:off x="9017197" y="748142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Operational efficiency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B18D9097-5B02-430E-ACBF-CEA54AC21F81}"/>
              </a:ext>
            </a:extLst>
          </p:cNvPr>
          <p:cNvSpPr txBox="1">
            <a:spLocks/>
          </p:cNvSpPr>
          <p:nvPr/>
        </p:nvSpPr>
        <p:spPr>
          <a:xfrm>
            <a:off x="9284512" y="3648988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 Explorer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98610F15-0D4B-4DA5-87F4-0DC5CD9C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2252" y="3054706"/>
            <a:ext cx="468890" cy="496472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0ECE6330-8FD0-417D-8F8E-8032D1E9F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biLevel thresh="25000"/>
          </a:blip>
          <a:stretch>
            <a:fillRect/>
          </a:stretch>
        </p:blipFill>
        <p:spPr>
          <a:xfrm>
            <a:off x="9604844" y="1132710"/>
            <a:ext cx="674146" cy="449142"/>
          </a:xfrm>
          <a:prstGeom prst="rect">
            <a:avLst/>
          </a:prstGeom>
        </p:spPr>
      </p:pic>
      <p:sp>
        <p:nvSpPr>
          <p:cNvPr id="116" name="Title 1">
            <a:extLst>
              <a:ext uri="{FF2B5EF4-FFF2-40B4-BE49-F238E27FC236}">
                <a16:creationId xmlns:a16="http://schemas.microsoft.com/office/drawing/2014/main" id="{8349E2F3-B06E-4154-903E-F65B8A3C416B}"/>
              </a:ext>
            </a:extLst>
          </p:cNvPr>
          <p:cNvSpPr txBox="1">
            <a:spLocks/>
          </p:cNvSpPr>
          <p:nvPr/>
        </p:nvSpPr>
        <p:spPr>
          <a:xfrm>
            <a:off x="9406509" y="1627593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Real time dashboards</a:t>
            </a: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E962D66-9679-49BF-953C-54100DE19DFB}"/>
              </a:ext>
            </a:extLst>
          </p:cNvPr>
          <p:cNvSpPr txBox="1">
            <a:spLocks/>
          </p:cNvSpPr>
          <p:nvPr/>
        </p:nvSpPr>
        <p:spPr>
          <a:xfrm>
            <a:off x="9284512" y="455956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Business systems (structured)</a:t>
            </a: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3B842FF3-608B-4CD7-BC70-A55C9BAB7828}"/>
              </a:ext>
            </a:extLst>
          </p:cNvPr>
          <p:cNvSpPr txBox="1">
            <a:spLocks/>
          </p:cNvSpPr>
          <p:nvPr/>
        </p:nvSpPr>
        <p:spPr>
          <a:xfrm>
            <a:off x="9406509" y="2538174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 time applications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DF8A1FA-C736-4B57-878D-19A8F0C686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737279" y="2128714"/>
            <a:ext cx="409276" cy="386538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35F12FE-9EF3-4F65-A21A-46864C05BE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45227" y="4167699"/>
            <a:ext cx="406892" cy="359022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9B59DEC3-5E0B-44C3-B212-D11D740540AB}"/>
              </a:ext>
            </a:extLst>
          </p:cNvPr>
          <p:cNvSpPr/>
          <p:nvPr/>
        </p:nvSpPr>
        <p:spPr>
          <a:xfrm>
            <a:off x="4587332" y="215280"/>
            <a:ext cx="3050604" cy="23952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62C011-1B4C-4FCA-8EEC-9F885C4FF851}"/>
              </a:ext>
            </a:extLst>
          </p:cNvPr>
          <p:cNvSpPr/>
          <p:nvPr/>
        </p:nvSpPr>
        <p:spPr bwMode="auto">
          <a:xfrm>
            <a:off x="4970886" y="5723900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2DDC78-6169-472A-AC10-DC65FB3B2CAD}"/>
              </a:ext>
            </a:extLst>
          </p:cNvPr>
          <p:cNvSpPr/>
          <p:nvPr/>
        </p:nvSpPr>
        <p:spPr>
          <a:xfrm>
            <a:off x="9054069" y="664341"/>
            <a:ext cx="1814994" cy="45067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Prijzen - Logische apps | Microsoft Azure">
            <a:extLst>
              <a:ext uri="{FF2B5EF4-FFF2-40B4-BE49-F238E27FC236}">
                <a16:creationId xmlns:a16="http://schemas.microsoft.com/office/drawing/2014/main" id="{5998129E-C822-4E6A-88FB-26849FB00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66" y="596273"/>
            <a:ext cx="860814" cy="45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itle 1">
            <a:extLst>
              <a:ext uri="{FF2B5EF4-FFF2-40B4-BE49-F238E27FC236}">
                <a16:creationId xmlns:a16="http://schemas.microsoft.com/office/drawing/2014/main" id="{A9EC1501-BD2F-4A55-80BE-7E7845EF63C7}"/>
              </a:ext>
            </a:extLst>
          </p:cNvPr>
          <p:cNvSpPr txBox="1">
            <a:spLocks/>
          </p:cNvSpPr>
          <p:nvPr/>
        </p:nvSpPr>
        <p:spPr>
          <a:xfrm>
            <a:off x="6603991" y="1086084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Functions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25C7214-2999-4AC3-8FD6-AF4964D8BB92}"/>
              </a:ext>
            </a:extLst>
          </p:cNvPr>
          <p:cNvCxnSpPr>
            <a:cxnSpLocks/>
          </p:cNvCxnSpPr>
          <p:nvPr/>
        </p:nvCxnSpPr>
        <p:spPr>
          <a:xfrm flipV="1">
            <a:off x="5443316" y="2515254"/>
            <a:ext cx="0" cy="282686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EE10709-5E16-4285-A7A8-B878509B559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419641" y="594468"/>
            <a:ext cx="455387" cy="455387"/>
          </a:xfrm>
          <a:prstGeom prst="rect">
            <a:avLst/>
          </a:prstGeom>
        </p:spPr>
      </p:pic>
      <p:sp>
        <p:nvSpPr>
          <p:cNvPr id="123" name="Title 1">
            <a:extLst>
              <a:ext uri="{FF2B5EF4-FFF2-40B4-BE49-F238E27FC236}">
                <a16:creationId xmlns:a16="http://schemas.microsoft.com/office/drawing/2014/main" id="{4FB97211-1412-4CAB-9E9D-8C6A3F156A34}"/>
              </a:ext>
            </a:extLst>
          </p:cNvPr>
          <p:cNvSpPr txBox="1">
            <a:spLocks/>
          </p:cNvSpPr>
          <p:nvPr/>
        </p:nvSpPr>
        <p:spPr>
          <a:xfrm>
            <a:off x="5280483" y="1086084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SQL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67FF22-9BE7-45D2-81A2-BA62B37609F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884233" y="618384"/>
            <a:ext cx="313314" cy="414851"/>
          </a:xfrm>
          <a:prstGeom prst="rect">
            <a:avLst/>
          </a:prstGeom>
        </p:spPr>
      </p:pic>
      <p:sp>
        <p:nvSpPr>
          <p:cNvPr id="124" name="Title 1">
            <a:extLst>
              <a:ext uri="{FF2B5EF4-FFF2-40B4-BE49-F238E27FC236}">
                <a16:creationId xmlns:a16="http://schemas.microsoft.com/office/drawing/2014/main" id="{0EE8CB00-91E8-458E-93EF-35EA0C0A0C1B}"/>
              </a:ext>
            </a:extLst>
          </p:cNvPr>
          <p:cNvSpPr txBox="1">
            <a:spLocks/>
          </p:cNvSpPr>
          <p:nvPr/>
        </p:nvSpPr>
        <p:spPr>
          <a:xfrm>
            <a:off x="4679198" y="1086084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Power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050" spc="0" dirty="0">
                <a:solidFill>
                  <a:prstClr val="white"/>
                </a:solidFill>
                <a:latin typeface="Calibri" panose="020F0502020204030204"/>
              </a:rPr>
              <a:t>BI</a:t>
            </a:r>
            <a:endParaRPr sz="1050" spc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5BBC46-1AEB-46CD-B027-9110B7C8F61B}"/>
              </a:ext>
            </a:extLst>
          </p:cNvPr>
          <p:cNvSpPr/>
          <p:nvPr/>
        </p:nvSpPr>
        <p:spPr>
          <a:xfrm>
            <a:off x="4897435" y="3991030"/>
            <a:ext cx="3765146" cy="272070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16FFCA34-467D-45FF-90EA-11D9B9ADACDE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358677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63" grpId="0" animBg="1"/>
      <p:bldP spid="10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1696"/>
            <a:ext cx="10825843" cy="49736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Links with further resources: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Azure IoT Show – Deep Dive </a:t>
            </a:r>
          </a:p>
          <a:p>
            <a:r>
              <a:rPr lang="en-US" dirty="0">
                <a:hlinkClick r:id="rId2"/>
              </a:rPr>
              <a:t>https://channel9.msdn.com/Shows/Internet-of-Things-Show/Deep-Dive-Analyzing-IoT-data-using-Time-Series-Insights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Time Series Insight Documentation </a:t>
            </a:r>
          </a:p>
          <a:p>
            <a:r>
              <a:rPr lang="en-US" dirty="0">
                <a:hlinkClick r:id="rId3"/>
              </a:rPr>
              <a:t>https://docs.microsoft.com/en-us/azure/time-series-insights/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MS Learn module </a:t>
            </a:r>
          </a:p>
          <a:p>
            <a:r>
              <a:rPr lang="en-US" dirty="0">
                <a:hlinkClick r:id="rId4"/>
              </a:rPr>
              <a:t>https://docs.microsoft.com/en-us/learn/modules/explore-analyze-time-series-insights/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AZ 220 Reference </a:t>
            </a:r>
          </a:p>
          <a:p>
            <a:r>
              <a:rPr lang="en-US" dirty="0">
                <a:hlinkClick r:id="rId5"/>
              </a:rPr>
              <a:t>https://docs.microsoft.com/en-us/learn/certifications/exams/az-220</a:t>
            </a:r>
            <a:r>
              <a:rPr lang="en-US" dirty="0"/>
              <a:t>  </a:t>
            </a:r>
          </a:p>
          <a:p>
            <a:endParaRPr lang="en-US" dirty="0"/>
          </a:p>
          <a:p>
            <a:pPr algn="l"/>
            <a:r>
              <a:rPr lang="en-US" dirty="0"/>
              <a:t>Cloud Skills Challenge - Azure IoT Developer</a:t>
            </a:r>
          </a:p>
          <a:p>
            <a:r>
              <a:rPr lang="en-US">
                <a:hlinkClick r:id="rId6"/>
              </a:rPr>
              <a:t>Cloud Skills Challenge | Azure IoT Developer | Microsoft Learn</a:t>
            </a:r>
            <a:endParaRPr lang="en-NL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2247145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1715-7164-CF4C-8D62-2EAC8B0A6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69" y="3619739"/>
            <a:ext cx="9144000" cy="498598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9F36-8B32-674F-AEF9-E639CF61F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469" y="4561250"/>
            <a:ext cx="9144000" cy="1231106"/>
          </a:xfrm>
        </p:spPr>
        <p:txBody>
          <a:bodyPr/>
          <a:lstStyle/>
          <a:p>
            <a:r>
              <a:rPr lang="en-US" b="1" dirty="0"/>
              <a:t>Sander van de Velde</a:t>
            </a:r>
          </a:p>
          <a:p>
            <a:r>
              <a:rPr lang="en-US" dirty="0"/>
              <a:t>IoT Solution Architect</a:t>
            </a:r>
          </a:p>
          <a:p>
            <a:r>
              <a:rPr lang="en-US" dirty="0"/>
              <a:t>Atos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@svelde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3977C3-D068-4E16-99C9-44134E27C986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A0E7A50-F3D5-4B59-8E5E-B7AB1A73D134}"/>
              </a:ext>
            </a:extLst>
          </p:cNvPr>
          <p:cNvSpPr txBox="1">
            <a:spLocks/>
          </p:cNvSpPr>
          <p:nvPr/>
        </p:nvSpPr>
        <p:spPr>
          <a:xfrm>
            <a:off x="553586" y="2665371"/>
            <a:ext cx="9144000" cy="5816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526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4B6D56-3093-4346-94EF-9BF79C52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Diagram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A366D6B-9F05-4A55-9DDD-27B6D598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538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F664636-490D-4B01-8127-490667761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778" y="310942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0E09CA0-D4C7-4BE7-BD5A-924A07D5CD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3178" y="310445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CBE74A6-8B6E-4E4E-AB10-F30C4A1BA2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3305" y="1124108"/>
            <a:ext cx="1067328" cy="106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4407AE8-9851-4F91-8259-56E27D5D8D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2466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165D136-B862-478D-A137-40EA38C705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1866" y="1272010"/>
            <a:ext cx="771525" cy="77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20E2C3-3AC8-4E9D-9E2B-D6A1C80FA3BB}"/>
              </a:ext>
            </a:extLst>
          </p:cNvPr>
          <p:cNvSpPr txBox="1"/>
          <p:nvPr/>
        </p:nvSpPr>
        <p:spPr>
          <a:xfrm>
            <a:off x="2103278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Device Provisioning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841752-2C11-4A02-BCD2-7588BE03445C}"/>
              </a:ext>
            </a:extLst>
          </p:cNvPr>
          <p:cNvSpPr txBox="1"/>
          <p:nvPr/>
        </p:nvSpPr>
        <p:spPr>
          <a:xfrm>
            <a:off x="7047142" y="2191436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Logic 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4377F-5E7B-4F47-A271-6BC4AA88140E}"/>
              </a:ext>
            </a:extLst>
          </p:cNvPr>
          <p:cNvSpPr txBox="1"/>
          <p:nvPr/>
        </p:nvSpPr>
        <p:spPr>
          <a:xfrm>
            <a:off x="4592876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Stream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Analytics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FFF59A-EC4B-48B6-9D6D-AEE6DDD47000}"/>
              </a:ext>
            </a:extLst>
          </p:cNvPr>
          <p:cNvSpPr txBox="1"/>
          <p:nvPr/>
        </p:nvSpPr>
        <p:spPr>
          <a:xfrm>
            <a:off x="4563636" y="4063217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Time Series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Insights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9352574-35DF-4000-A159-BC6BECEFF6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7044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Graphic 22" descr="Airplane outline">
            <a:extLst>
              <a:ext uri="{FF2B5EF4-FFF2-40B4-BE49-F238E27FC236}">
                <a16:creationId xmlns:a16="http://schemas.microsoft.com/office/drawing/2014/main" id="{FBA5D8D6-F97C-47F3-98BB-03630368D4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0837" y="307718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33F5281-C0DD-46D1-B5B2-F7AF53C8A444}"/>
              </a:ext>
            </a:extLst>
          </p:cNvPr>
          <p:cNvSpPr txBox="1"/>
          <p:nvPr/>
        </p:nvSpPr>
        <p:spPr>
          <a:xfrm>
            <a:off x="2103278" y="2820234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IoT Hub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5DF5B8-C731-4330-97B5-A754DCABFCC8}"/>
              </a:ext>
            </a:extLst>
          </p:cNvPr>
          <p:cNvSpPr txBox="1"/>
          <p:nvPr/>
        </p:nvSpPr>
        <p:spPr>
          <a:xfrm>
            <a:off x="4607800" y="2227661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Service Bus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Queue</a:t>
            </a:r>
          </a:p>
        </p:txBody>
      </p:sp>
      <p:pic>
        <p:nvPicPr>
          <p:cNvPr id="26" name="Graphic 25" descr="Gears outline">
            <a:extLst>
              <a:ext uri="{FF2B5EF4-FFF2-40B4-BE49-F238E27FC236}">
                <a16:creationId xmlns:a16="http://schemas.microsoft.com/office/drawing/2014/main" id="{256B783B-2D0E-433C-B18B-AD36DD4250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78503" y="120057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F00A37-78D5-4E1D-A67E-A50FD90787FB}"/>
              </a:ext>
            </a:extLst>
          </p:cNvPr>
          <p:cNvSpPr txBox="1"/>
          <p:nvPr/>
        </p:nvSpPr>
        <p:spPr>
          <a:xfrm>
            <a:off x="7047142" y="6232672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Power BI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66B1BE-D67A-41DC-A4D3-EF2B4CFB4F2E}"/>
              </a:ext>
            </a:extLst>
          </p:cNvPr>
          <p:cNvSpPr txBox="1"/>
          <p:nvPr/>
        </p:nvSpPr>
        <p:spPr>
          <a:xfrm>
            <a:off x="9225875" y="2191435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3</a:t>
            </a:r>
            <a:r>
              <a:rPr lang="en-GB" sz="1400" baseline="30000" dirty="0">
                <a:solidFill>
                  <a:srgbClr val="000000"/>
                </a:solidFill>
              </a:rPr>
              <a:t>rd</a:t>
            </a:r>
            <a:r>
              <a:rPr lang="en-GB" sz="1400" dirty="0">
                <a:solidFill>
                  <a:srgbClr val="000000"/>
                </a:solidFill>
              </a:rPr>
              <a:t> Party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Services</a:t>
            </a:r>
          </a:p>
        </p:txBody>
      </p:sp>
      <p:cxnSp>
        <p:nvCxnSpPr>
          <p:cNvPr id="29" name="Straight Arrow Connector 34">
            <a:extLst>
              <a:ext uri="{FF2B5EF4-FFF2-40B4-BE49-F238E27FC236}">
                <a16:creationId xmlns:a16="http://schemas.microsoft.com/office/drawing/2014/main" id="{E49CDA07-506C-41F6-8FBB-DA6CA50A1BC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329" y="3877288"/>
            <a:ext cx="1485844" cy="1714429"/>
          </a:xfrm>
          <a:prstGeom prst="bentConnector2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A05B7B-6C19-44C7-8D7F-A252B45A0C99}"/>
              </a:ext>
            </a:extLst>
          </p:cNvPr>
          <p:cNvCxnSpPr>
            <a:cxnSpLocks/>
            <a:stCxn id="23" idx="3"/>
            <a:endCxn id="14" idx="1"/>
          </p:cNvCxnSpPr>
          <p:nvPr/>
        </p:nvCxnSpPr>
        <p:spPr>
          <a:xfrm>
            <a:off x="1225237" y="3534380"/>
            <a:ext cx="1257941" cy="0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971ED5-8CFE-4EFB-BA9C-DE89C603D933}"/>
              </a:ext>
            </a:extLst>
          </p:cNvPr>
          <p:cNvCxnSpPr>
            <a:cxnSpLocks/>
          </p:cNvCxnSpPr>
          <p:nvPr/>
        </p:nvCxnSpPr>
        <p:spPr>
          <a:xfrm flipH="1">
            <a:off x="2912393" y="3964307"/>
            <a:ext cx="712" cy="1083191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A40474A-3DA2-43E1-A46B-D7F671BBF26D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343031" y="3534380"/>
            <a:ext cx="1629747" cy="497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45">
            <a:extLst>
              <a:ext uri="{FF2B5EF4-FFF2-40B4-BE49-F238E27FC236}">
                <a16:creationId xmlns:a16="http://schemas.microsoft.com/office/drawing/2014/main" id="{55815DAF-A991-4809-979C-79B32D653C5E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3343031" y="3534380"/>
            <a:ext cx="1600507" cy="1943044"/>
          </a:xfrm>
          <a:prstGeom prst="bentConnector3">
            <a:avLst>
              <a:gd name="adj1" fmla="val 50000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27DF0-5E62-430F-AD21-6F39BD935304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5803391" y="5477424"/>
            <a:ext cx="1623653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45">
            <a:extLst>
              <a:ext uri="{FF2B5EF4-FFF2-40B4-BE49-F238E27FC236}">
                <a16:creationId xmlns:a16="http://schemas.microsoft.com/office/drawing/2014/main" id="{BA81BA54-911D-4C53-AC51-E349B51BAA43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3343031" y="1657773"/>
            <a:ext cx="1688835" cy="1876607"/>
          </a:xfrm>
          <a:prstGeom prst="bentConnector3">
            <a:avLst>
              <a:gd name="adj1" fmla="val 47359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2C8C1C-2947-4BDA-B631-BE9C151A1037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5803391" y="1657772"/>
            <a:ext cx="1519914" cy="1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289408F-801C-4F0F-9E01-9CE8289B1552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8390633" y="1657772"/>
            <a:ext cx="1187870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F3C9D90-66D6-4F08-8155-852630401C87}"/>
              </a:ext>
            </a:extLst>
          </p:cNvPr>
          <p:cNvSpPr/>
          <p:nvPr/>
        </p:nvSpPr>
        <p:spPr>
          <a:xfrm>
            <a:off x="2139638" y="2696437"/>
            <a:ext cx="4131982" cy="192364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124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466641"/>
            <a:ext cx="10825843" cy="11326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 Data Scientist perspective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 want to see if there is a certain trend in the data</a:t>
            </a:r>
          </a:p>
          <a:p>
            <a:r>
              <a:rPr lang="en-US" dirty="0"/>
              <a:t>I have a suspicion about the existence of certain anomalies that I would like to see confirmed 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990816" cy="615553"/>
          </a:xfrm>
        </p:spPr>
        <p:txBody>
          <a:bodyPr/>
          <a:lstStyle/>
          <a:p>
            <a:r>
              <a:rPr lang="en-US" sz="2000" dirty="0"/>
              <a:t>Airplane data is arriving at the IoT Hub, what now?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17C75FB-24AE-4001-9FB3-72DAAE8D13A9}"/>
              </a:ext>
            </a:extLst>
          </p:cNvPr>
          <p:cNvSpPr txBox="1">
            <a:spLocks/>
          </p:cNvSpPr>
          <p:nvPr/>
        </p:nvSpPr>
        <p:spPr>
          <a:xfrm>
            <a:off x="588263" y="1565575"/>
            <a:ext cx="10825843" cy="541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Questions, Questions, Questions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3D4A5CD-14BA-4F7F-9359-008DBF9DD3A1}"/>
              </a:ext>
            </a:extLst>
          </p:cNvPr>
          <p:cNvSpPr txBox="1">
            <a:spLocks/>
          </p:cNvSpPr>
          <p:nvPr/>
        </p:nvSpPr>
        <p:spPr>
          <a:xfrm>
            <a:off x="588263" y="4308775"/>
            <a:ext cx="10825843" cy="1132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an Operator perspective</a:t>
            </a:r>
          </a:p>
          <a:p>
            <a:r>
              <a:rPr lang="en-US" dirty="0"/>
              <a:t>Can I get a sneak peak on telemetry currently arriving?</a:t>
            </a:r>
          </a:p>
          <a:p>
            <a:r>
              <a:rPr lang="en-US" dirty="0"/>
              <a:t>Can I compare telemetry of a specific flight, even from 15 years ago? Within seconds?</a:t>
            </a:r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7627423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368" name="Title 1">
            <a:extLst>
              <a:ext uri="{FF2B5EF4-FFF2-40B4-BE49-F238E27FC236}">
                <a16:creationId xmlns:a16="http://schemas.microsoft.com/office/drawing/2014/main" id="{F0858AD0-8637-4D52-B1A6-9F8A9792A329}"/>
              </a:ext>
            </a:extLst>
          </p:cNvPr>
          <p:cNvSpPr txBox="1">
            <a:spLocks/>
          </p:cNvSpPr>
          <p:nvPr/>
        </p:nvSpPr>
        <p:spPr>
          <a:xfrm>
            <a:off x="663029" y="445512"/>
            <a:ext cx="7894375" cy="4031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49" dirty="0">
                <a:ln w="3175">
                  <a:noFill/>
                </a:ln>
                <a:solidFill>
                  <a:srgbClr val="FFFFFF"/>
                </a:solidFill>
                <a:latin typeface="Segoe UI Semibold"/>
                <a:ea typeface="+mn-ea"/>
                <a:cs typeface="Segoe UI" pitchFamily="34" charset="0"/>
              </a:rPr>
              <a:t>Azure Time Series Insights (TSI)</a:t>
            </a:r>
          </a:p>
        </p:txBody>
      </p:sp>
      <p:sp>
        <p:nvSpPr>
          <p:cNvPr id="369" name="Title 1">
            <a:extLst>
              <a:ext uri="{FF2B5EF4-FFF2-40B4-BE49-F238E27FC236}">
                <a16:creationId xmlns:a16="http://schemas.microsoft.com/office/drawing/2014/main" id="{C21C5273-97EA-440F-95BC-C4E93ED70F02}"/>
              </a:ext>
            </a:extLst>
          </p:cNvPr>
          <p:cNvSpPr txBox="1">
            <a:spLocks/>
          </p:cNvSpPr>
          <p:nvPr/>
        </p:nvSpPr>
        <p:spPr>
          <a:xfrm>
            <a:off x="663029" y="1215519"/>
            <a:ext cx="7008729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sz="2000" b="1" spc="0" dirty="0">
                <a:solidFill>
                  <a:schemeClr val="bg1"/>
                </a:solidFill>
                <a:latin typeface="Calibri Light" panose="020F0302020204030204"/>
              </a:rPr>
              <a:t>A fully managed (platform as a service - PaaS) solution built for IoT</a:t>
            </a:r>
            <a:endParaRPr sz="1600" b="1" spc="0" dirty="0">
              <a:solidFill>
                <a:schemeClr val="bg1"/>
              </a:solidFill>
              <a:latin typeface="Calibri Light" panose="020F0302020204030204"/>
            </a:endParaRPr>
          </a:p>
          <a:p>
            <a:pPr>
              <a:lnSpc>
                <a:spcPct val="100000"/>
              </a:lnSpc>
              <a:defRPr/>
            </a:pPr>
            <a:r>
              <a:rPr sz="1600" b="1" spc="0" dirty="0">
                <a:solidFill>
                  <a:schemeClr val="bg1"/>
                </a:solidFill>
                <a:latin typeface="Calibri Light" panose="020F0302020204030204"/>
              </a:rPr>
              <a:t> </a:t>
            </a: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7206EF5-C5CB-4F83-A0E7-2E6AE07D4BC0}"/>
              </a:ext>
            </a:extLst>
          </p:cNvPr>
          <p:cNvGrpSpPr/>
          <p:nvPr/>
        </p:nvGrpSpPr>
        <p:grpSpPr>
          <a:xfrm>
            <a:off x="6492068" y="2526845"/>
            <a:ext cx="2157662" cy="1887089"/>
            <a:chOff x="6492068" y="2126336"/>
            <a:chExt cx="2129268" cy="1887089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829871F-1E1D-453F-9A65-9AA822E38622}"/>
                </a:ext>
              </a:extLst>
            </p:cNvPr>
            <p:cNvSpPr/>
            <p:nvPr/>
          </p:nvSpPr>
          <p:spPr>
            <a:xfrm>
              <a:off x="6492068" y="3354783"/>
              <a:ext cx="2129268" cy="65864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Use rich analytics APIs and UX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ad-hoc exploration and operational intelligence</a:t>
              </a:r>
            </a:p>
          </p:txBody>
        </p:sp>
        <p:pic>
          <p:nvPicPr>
            <p:cNvPr id="372" name="Graphic 371">
              <a:extLst>
                <a:ext uri="{FF2B5EF4-FFF2-40B4-BE49-F238E27FC236}">
                  <a16:creationId xmlns:a16="http://schemas.microsoft.com/office/drawing/2014/main" id="{15B421C4-29B3-4A0C-BA32-65DBAED91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47102" y="2126336"/>
              <a:ext cx="1219200" cy="914400"/>
            </a:xfrm>
            <a:prstGeom prst="rect">
              <a:avLst/>
            </a:prstGeom>
          </p:spPr>
        </p:pic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3AB9E89-2050-4578-9099-C856362729CA}"/>
              </a:ext>
            </a:extLst>
          </p:cNvPr>
          <p:cNvGrpSpPr/>
          <p:nvPr/>
        </p:nvGrpSpPr>
        <p:grpSpPr>
          <a:xfrm>
            <a:off x="3780811" y="2444462"/>
            <a:ext cx="1909460" cy="2163371"/>
            <a:chOff x="3780811" y="2043953"/>
            <a:chExt cx="1909460" cy="2163371"/>
          </a:xfrm>
        </p:grpSpPr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3F4FA9CE-F1D0-4E46-9CA7-43214A7DB907}"/>
                </a:ext>
              </a:extLst>
            </p:cNvPr>
            <p:cNvSpPr/>
            <p:nvPr/>
          </p:nvSpPr>
          <p:spPr>
            <a:xfrm>
              <a:off x="3780811" y="3354783"/>
              <a:ext cx="1909460" cy="85254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Connect to a variety of data solutions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using TSI’s flexible data platform</a:t>
              </a:r>
            </a:p>
          </p:txBody>
        </p:sp>
        <p:pic>
          <p:nvPicPr>
            <p:cNvPr id="375" name="Graphic 374">
              <a:extLst>
                <a:ext uri="{FF2B5EF4-FFF2-40B4-BE49-F238E27FC236}">
                  <a16:creationId xmlns:a16="http://schemas.microsoft.com/office/drawing/2014/main" id="{E2535E11-646A-4C27-A9D5-15547D32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95958" y="2043953"/>
              <a:ext cx="1079166" cy="1079166"/>
            </a:xfrm>
            <a:prstGeom prst="rect">
              <a:avLst/>
            </a:prstGeom>
          </p:spPr>
        </p:pic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209343D-CEAD-46EA-9CDC-DAC2991D1C05}"/>
              </a:ext>
            </a:extLst>
          </p:cNvPr>
          <p:cNvGrpSpPr/>
          <p:nvPr/>
        </p:nvGrpSpPr>
        <p:grpSpPr>
          <a:xfrm>
            <a:off x="518985" y="2506049"/>
            <a:ext cx="2460030" cy="2187962"/>
            <a:chOff x="699257" y="2105540"/>
            <a:chExt cx="2279757" cy="2187962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D07E637-BD0B-4FCD-88AE-B57BA29D4C7C}"/>
                </a:ext>
              </a:extLst>
            </p:cNvPr>
            <p:cNvSpPr/>
            <p:nvPr/>
          </p:nvSpPr>
          <p:spPr>
            <a:xfrm>
              <a:off x="699257" y="3354783"/>
              <a:ext cx="2279757" cy="93871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Ingest, process, store, query, and visualize</a:t>
              </a:r>
            </a:p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highly contextualized, time-series-optimized, IoT data at scale</a:t>
              </a:r>
            </a:p>
          </p:txBody>
        </p:sp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D3F902D-A4D1-47A9-A8CE-A1F70DDB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16561" y="2105540"/>
              <a:ext cx="955992" cy="955992"/>
            </a:xfrm>
            <a:prstGeom prst="rect">
              <a:avLst/>
            </a:prstGeom>
          </p:spPr>
        </p:pic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E5CD678-40E4-4865-976F-C861D62E2986}"/>
              </a:ext>
            </a:extLst>
          </p:cNvPr>
          <p:cNvGrpSpPr/>
          <p:nvPr/>
        </p:nvGrpSpPr>
        <p:grpSpPr>
          <a:xfrm>
            <a:off x="9423133" y="2502239"/>
            <a:ext cx="1842343" cy="2105594"/>
            <a:chOff x="9423133" y="2101730"/>
            <a:chExt cx="1842343" cy="2105594"/>
          </a:xfrm>
        </p:grpSpPr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55F03F8B-BAE8-44BF-B5F9-EA0E396F5D02}"/>
                </a:ext>
              </a:extLst>
            </p:cNvPr>
            <p:cNvSpPr/>
            <p:nvPr/>
          </p:nvSpPr>
          <p:spPr>
            <a:xfrm>
              <a:off x="9423133" y="3354783"/>
              <a:ext cx="1842343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Use JavaScript SDK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building custom analytics apps on the TSI platform</a:t>
              </a:r>
            </a:p>
          </p:txBody>
        </p:sp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7EBBDDC4-1B0E-423D-9D7D-0B0C07954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17514" y="2101730"/>
              <a:ext cx="853580" cy="963612"/>
            </a:xfrm>
            <a:prstGeom prst="rect">
              <a:avLst/>
            </a:prstGeom>
          </p:spPr>
        </p:pic>
      </p:grpSp>
      <p:pic>
        <p:nvPicPr>
          <p:cNvPr id="385" name="Picture 4" descr="Prijzen — Time Series Insights | Microsoft Azure">
            <a:extLst>
              <a:ext uri="{FF2B5EF4-FFF2-40B4-BE49-F238E27FC236}">
                <a16:creationId xmlns:a16="http://schemas.microsoft.com/office/drawing/2014/main" id="{62AEEF41-312A-4A98-9429-4BAE3F8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046" y="217885"/>
            <a:ext cx="1450124" cy="76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1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4.16667E-7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-1.48148E-6 L -1.45833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3.7037E-7 L -3.54167E-6 0.01898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1.85185E-6 L 2.5E-6 0.01898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3F8C923A-CDF8-4C89-BF51-9443C38E0C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64879" y="2465275"/>
            <a:ext cx="2845555" cy="1017074"/>
          </a:xfrm>
          <a:prstGeom prst="bentConnector3">
            <a:avLst>
              <a:gd name="adj1" fmla="val 67337"/>
            </a:avLst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4A2F5FE7-9161-489D-AF70-909FD26BB5B0}"/>
              </a:ext>
            </a:extLst>
          </p:cNvPr>
          <p:cNvSpPr txBox="1"/>
          <p:nvPr/>
        </p:nvSpPr>
        <p:spPr>
          <a:xfrm>
            <a:off x="6726426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Timeseries data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FAE1259-B80E-457F-B138-B24DDCFC6E00}"/>
              </a:ext>
            </a:extLst>
          </p:cNvPr>
          <p:cNvSpPr txBox="1"/>
          <p:nvPr/>
        </p:nvSpPr>
        <p:spPr>
          <a:xfrm>
            <a:off x="8458967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API requests/returns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1934E3A-FF0F-40E5-81A3-F34687E62716}"/>
              </a:ext>
            </a:extLst>
          </p:cNvPr>
          <p:cNvSpPr txBox="1"/>
          <p:nvPr/>
        </p:nvSpPr>
        <p:spPr>
          <a:xfrm>
            <a:off x="10530988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AI/ML workflow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0349E0-BCA4-46B3-8575-B0A32EE29BC4}"/>
              </a:ext>
            </a:extLst>
          </p:cNvPr>
          <p:cNvGrpSpPr/>
          <p:nvPr/>
        </p:nvGrpSpPr>
        <p:grpSpPr>
          <a:xfrm>
            <a:off x="6912935" y="2734634"/>
            <a:ext cx="1556050" cy="1814514"/>
            <a:chOff x="6912935" y="2734634"/>
            <a:chExt cx="1556050" cy="1814514"/>
          </a:xfrm>
          <a:solidFill>
            <a:srgbClr val="5B555F"/>
          </a:solidFill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737E337-D9A3-4501-93F4-7A14484402F9}"/>
                </a:ext>
              </a:extLst>
            </p:cNvPr>
            <p:cNvGrpSpPr/>
            <p:nvPr/>
          </p:nvGrpSpPr>
          <p:grpSpPr>
            <a:xfrm>
              <a:off x="7264352" y="3176902"/>
              <a:ext cx="853216" cy="1372246"/>
              <a:chOff x="7172802" y="3508888"/>
              <a:chExt cx="853216" cy="1372246"/>
            </a:xfrm>
            <a:grpFill/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F103290-7771-43F1-BA96-1EDB451A189E}"/>
                  </a:ext>
                </a:extLst>
              </p:cNvPr>
              <p:cNvSpPr/>
              <p:nvPr/>
            </p:nvSpPr>
            <p:spPr bwMode="auto">
              <a:xfrm>
                <a:off x="7194926" y="4137515"/>
                <a:ext cx="792956" cy="340519"/>
              </a:xfrm>
              <a:custGeom>
                <a:avLst/>
                <a:gdLst>
                  <a:gd name="connsiteX0" fmla="*/ 376237 w 792956"/>
                  <a:gd name="connsiteY0" fmla="*/ 0 h 340519"/>
                  <a:gd name="connsiteX1" fmla="*/ 0 w 792956"/>
                  <a:gd name="connsiteY1" fmla="*/ 138113 h 340519"/>
                  <a:gd name="connsiteX2" fmla="*/ 388144 w 792956"/>
                  <a:gd name="connsiteY2" fmla="*/ 340519 h 340519"/>
                  <a:gd name="connsiteX3" fmla="*/ 792956 w 792956"/>
                  <a:gd name="connsiteY3" fmla="*/ 154782 h 340519"/>
                  <a:gd name="connsiteX4" fmla="*/ 376237 w 792956"/>
                  <a:gd name="connsiteY4" fmla="*/ 0 h 34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56" h="340519">
                    <a:moveTo>
                      <a:pt x="376237" y="0"/>
                    </a:moveTo>
                    <a:lnTo>
                      <a:pt x="0" y="138113"/>
                    </a:lnTo>
                    <a:lnTo>
                      <a:pt x="388144" y="340519"/>
                    </a:lnTo>
                    <a:lnTo>
                      <a:pt x="792956" y="154782"/>
                    </a:lnTo>
                    <a:lnTo>
                      <a:pt x="376237" y="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4BD755FC-024C-4662-AB34-0CD3BAC90D81}"/>
                  </a:ext>
                </a:extLst>
              </p:cNvPr>
              <p:cNvGrpSpPr/>
              <p:nvPr/>
            </p:nvGrpSpPr>
            <p:grpSpPr>
              <a:xfrm>
                <a:off x="7172802" y="3508888"/>
                <a:ext cx="853216" cy="1372246"/>
                <a:chOff x="7551470" y="2878314"/>
                <a:chExt cx="775651" cy="1247496"/>
              </a:xfrm>
              <a:grpFill/>
            </p:grpSpPr>
            <p:sp>
              <p:nvSpPr>
                <p:cNvPr id="192" name="Freeform: Shape 308">
                  <a:extLst>
                    <a:ext uri="{FF2B5EF4-FFF2-40B4-BE49-F238E27FC236}">
                      <a16:creationId xmlns:a16="http://schemas.microsoft.com/office/drawing/2014/main" id="{2FF46330-5B0E-4418-8979-173A0A2CEEC1}"/>
                    </a:ext>
                  </a:extLst>
                </p:cNvPr>
                <p:cNvSpPr/>
                <p:nvPr/>
              </p:nvSpPr>
              <p:spPr>
                <a:xfrm>
                  <a:off x="7551470" y="3426792"/>
                  <a:ext cx="775651" cy="699018"/>
                </a:xfrm>
                <a:custGeom>
                  <a:avLst/>
                  <a:gdLst>
                    <a:gd name="connsiteX0" fmla="*/ 452166 w 457200"/>
                    <a:gd name="connsiteY0" fmla="*/ 74976 h 304800"/>
                    <a:gd name="connsiteX1" fmla="*/ 452166 w 457200"/>
                    <a:gd name="connsiteY1" fmla="*/ 98788 h 304800"/>
                    <a:gd name="connsiteX2" fmla="*/ 220708 w 457200"/>
                    <a:gd name="connsiteY2" fmla="*/ 182608 h 304800"/>
                    <a:gd name="connsiteX3" fmla="*/ 7348 w 457200"/>
                    <a:gd name="connsiteY3" fmla="*/ 95931 h 304800"/>
                    <a:gd name="connsiteX4" fmla="*/ 7348 w 457200"/>
                    <a:gd name="connsiteY4" fmla="*/ 65451 h 304800"/>
                    <a:gd name="connsiteX5" fmla="*/ 220708 w 457200"/>
                    <a:gd name="connsiteY5" fmla="*/ 7348 h 304800"/>
                    <a:gd name="connsiteX6" fmla="*/ 452166 w 457200"/>
                    <a:gd name="connsiteY6" fmla="*/ 74976 h 304800"/>
                    <a:gd name="connsiteX7" fmla="*/ 10205 w 457200"/>
                    <a:gd name="connsiteY7" fmla="*/ 126411 h 304800"/>
                    <a:gd name="connsiteX8" fmla="*/ 220708 w 457200"/>
                    <a:gd name="connsiteY8" fmla="*/ 212136 h 304800"/>
                    <a:gd name="connsiteX9" fmla="*/ 448355 w 457200"/>
                    <a:gd name="connsiteY9" fmla="*/ 129268 h 304800"/>
                    <a:gd name="connsiteX10" fmla="*/ 10205 w 457200"/>
                    <a:gd name="connsiteY10" fmla="*/ 158796 h 304800"/>
                    <a:gd name="connsiteX11" fmla="*/ 220708 w 457200"/>
                    <a:gd name="connsiteY11" fmla="*/ 244521 h 304800"/>
                    <a:gd name="connsiteX12" fmla="*/ 448355 w 457200"/>
                    <a:gd name="connsiteY12" fmla="*/ 161653 h 304800"/>
                    <a:gd name="connsiteX13" fmla="*/ 10205 w 457200"/>
                    <a:gd name="connsiteY13" fmla="*/ 189276 h 304800"/>
                    <a:gd name="connsiteX14" fmla="*/ 220708 w 457200"/>
                    <a:gd name="connsiteY14" fmla="*/ 275001 h 304800"/>
                    <a:gd name="connsiteX15" fmla="*/ 449308 w 457200"/>
                    <a:gd name="connsiteY15" fmla="*/ 192133 h 304800"/>
                    <a:gd name="connsiteX16" fmla="*/ 7348 w 457200"/>
                    <a:gd name="connsiteY16" fmla="*/ 95931 h 304800"/>
                    <a:gd name="connsiteX17" fmla="*/ 7348 w 457200"/>
                    <a:gd name="connsiteY17" fmla="*/ 219756 h 304800"/>
                    <a:gd name="connsiteX18" fmla="*/ 220708 w 457200"/>
                    <a:gd name="connsiteY18" fmla="*/ 306433 h 304800"/>
                    <a:gd name="connsiteX19" fmla="*/ 452166 w 457200"/>
                    <a:gd name="connsiteY19" fmla="*/ 222613 h 304800"/>
                    <a:gd name="connsiteX20" fmla="*/ 452166 w 457200"/>
                    <a:gd name="connsiteY20" fmla="*/ 95931 h 304800"/>
                    <a:gd name="connsiteX21" fmla="*/ 14016 w 457200"/>
                    <a:gd name="connsiteY21" fmla="*/ 68308 h 304800"/>
                    <a:gd name="connsiteX22" fmla="*/ 220708 w 457200"/>
                    <a:gd name="connsiteY22" fmla="*/ 147366 h 304800"/>
                    <a:gd name="connsiteX23" fmla="*/ 439783 w 457200"/>
                    <a:gd name="connsiteY23" fmla="*/ 74976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57200" h="304800">
                      <a:moveTo>
                        <a:pt x="452166" y="74976"/>
                      </a:moveTo>
                      <a:lnTo>
                        <a:pt x="452166" y="98788"/>
                      </a:lnTo>
                      <a:lnTo>
                        <a:pt x="220708" y="182608"/>
                      </a:lnTo>
                      <a:lnTo>
                        <a:pt x="7348" y="95931"/>
                      </a:lnTo>
                      <a:lnTo>
                        <a:pt x="7348" y="65451"/>
                      </a:lnTo>
                      <a:lnTo>
                        <a:pt x="220708" y="7348"/>
                      </a:lnTo>
                      <a:lnTo>
                        <a:pt x="452166" y="74976"/>
                      </a:lnTo>
                      <a:close/>
                      <a:moveTo>
                        <a:pt x="10205" y="126411"/>
                      </a:moveTo>
                      <a:lnTo>
                        <a:pt x="220708" y="212136"/>
                      </a:lnTo>
                      <a:lnTo>
                        <a:pt x="448355" y="129268"/>
                      </a:lnTo>
                      <a:moveTo>
                        <a:pt x="10205" y="158796"/>
                      </a:moveTo>
                      <a:lnTo>
                        <a:pt x="220708" y="244521"/>
                      </a:lnTo>
                      <a:lnTo>
                        <a:pt x="448355" y="161653"/>
                      </a:lnTo>
                      <a:moveTo>
                        <a:pt x="10205" y="189276"/>
                      </a:moveTo>
                      <a:lnTo>
                        <a:pt x="220708" y="275001"/>
                      </a:lnTo>
                      <a:lnTo>
                        <a:pt x="449308" y="192133"/>
                      </a:lnTo>
                      <a:moveTo>
                        <a:pt x="7348" y="95931"/>
                      </a:moveTo>
                      <a:lnTo>
                        <a:pt x="7348" y="219756"/>
                      </a:lnTo>
                      <a:lnTo>
                        <a:pt x="220708" y="306433"/>
                      </a:lnTo>
                      <a:lnTo>
                        <a:pt x="452166" y="222613"/>
                      </a:lnTo>
                      <a:lnTo>
                        <a:pt x="452166" y="95931"/>
                      </a:lnTo>
                      <a:moveTo>
                        <a:pt x="14016" y="68308"/>
                      </a:moveTo>
                      <a:lnTo>
                        <a:pt x="220708" y="147366"/>
                      </a:lnTo>
                      <a:lnTo>
                        <a:pt x="439783" y="74976"/>
                      </a:lnTo>
                    </a:path>
                  </a:pathLst>
                </a:custGeom>
                <a:grpFill/>
                <a:ln w="19050" cap="sq">
                  <a:solidFill>
                    <a:srgbClr val="EBEBE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D5F14C1A-AC37-46F4-8A98-0AFDD1A6C017}"/>
                    </a:ext>
                  </a:extLst>
                </p:cNvPr>
                <p:cNvGrpSpPr/>
                <p:nvPr/>
              </p:nvGrpSpPr>
              <p:grpSpPr>
                <a:xfrm>
                  <a:off x="7621836" y="2878314"/>
                  <a:ext cx="593389" cy="533513"/>
                  <a:chOff x="665019" y="3039690"/>
                  <a:chExt cx="542084" cy="536126"/>
                </a:xfrm>
                <a:grpFill/>
              </p:grpSpPr>
              <p:sp>
                <p:nvSpPr>
                  <p:cNvPr id="194" name="Freeform: Shape 339">
                    <a:extLst>
                      <a:ext uri="{FF2B5EF4-FFF2-40B4-BE49-F238E27FC236}">
                        <a16:creationId xmlns:a16="http://schemas.microsoft.com/office/drawing/2014/main" id="{208AB631-5208-42CF-9FB0-DF62EDFB84C2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9690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5" name="Freeform: Shape 340">
                    <a:extLst>
                      <a:ext uri="{FF2B5EF4-FFF2-40B4-BE49-F238E27FC236}">
                        <a16:creationId xmlns:a16="http://schemas.microsoft.com/office/drawing/2014/main" id="{E1795A96-1725-4ADF-AA84-00DAF337E182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6" name="Freeform: Shape 341">
                    <a:extLst>
                      <a:ext uri="{FF2B5EF4-FFF2-40B4-BE49-F238E27FC236}">
                        <a16:creationId xmlns:a16="http://schemas.microsoft.com/office/drawing/2014/main" id="{9BBEAA79-2C80-42C8-BF98-FB7E44875778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B44652E0-B3C2-43A9-9299-093C46BEB467}"/>
                </a:ext>
              </a:extLst>
            </p:cNvPr>
            <p:cNvSpPr/>
            <p:nvPr/>
          </p:nvSpPr>
          <p:spPr bwMode="auto">
            <a:xfrm>
              <a:off x="6912935" y="2734634"/>
              <a:ext cx="1556050" cy="39027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Model</a:t>
              </a:r>
            </a:p>
          </p:txBody>
        </p:sp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E02149B-E656-44ED-ACB0-95407F3DCCB9}"/>
              </a:ext>
            </a:extLst>
          </p:cNvPr>
          <p:cNvCxnSpPr/>
          <p:nvPr/>
        </p:nvCxnSpPr>
        <p:spPr>
          <a:xfrm>
            <a:off x="6313117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tailEnd type="none" w="lg" len="med"/>
          </a:ln>
          <a:effectLst/>
        </p:spPr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499078F-C3A1-46BB-81AE-2F3ABCD44638}"/>
              </a:ext>
            </a:extLst>
          </p:cNvPr>
          <p:cNvCxnSpPr/>
          <p:nvPr/>
        </p:nvCxnSpPr>
        <p:spPr>
          <a:xfrm>
            <a:off x="8045658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0078D3"/>
            </a:solidFill>
            <a:prstDash val="solid"/>
            <a:tailEnd type="none" w="lg" len="med"/>
          </a:ln>
          <a:effectLst/>
        </p:spPr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526CA164-FA23-4217-B08E-5982532B8BB9}"/>
              </a:ext>
            </a:extLst>
          </p:cNvPr>
          <p:cNvCxnSpPr>
            <a:cxnSpLocks/>
            <a:endCxn id="247" idx="2"/>
          </p:cNvCxnSpPr>
          <p:nvPr/>
        </p:nvCxnSpPr>
        <p:spPr>
          <a:xfrm flipV="1">
            <a:off x="8178441" y="3133585"/>
            <a:ext cx="907339" cy="1084621"/>
          </a:xfrm>
          <a:prstGeom prst="bentConnector2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E771F11-53C7-4190-A537-C437A664D35A}"/>
              </a:ext>
            </a:extLst>
          </p:cNvPr>
          <p:cNvCxnSpPr>
            <a:cxnSpLocks/>
          </p:cNvCxnSpPr>
          <p:nvPr/>
        </p:nvCxnSpPr>
        <p:spPr>
          <a:xfrm flipV="1">
            <a:off x="7684740" y="4613673"/>
            <a:ext cx="0" cy="176913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B5A4EB2-206D-400D-9FCA-14DFD9B81C49}"/>
              </a:ext>
            </a:extLst>
          </p:cNvPr>
          <p:cNvCxnSpPr/>
          <p:nvPr/>
        </p:nvCxnSpPr>
        <p:spPr>
          <a:xfrm>
            <a:off x="10117679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50E6FF"/>
            </a:solidFill>
            <a:prstDash val="solid"/>
            <a:tailEnd type="none" w="lg" len="med"/>
          </a:ln>
          <a:effectLst/>
        </p:spPr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3634BD-81FF-4997-AC14-07CB91921AF7}"/>
              </a:ext>
            </a:extLst>
          </p:cNvPr>
          <p:cNvGrpSpPr/>
          <p:nvPr/>
        </p:nvGrpSpPr>
        <p:grpSpPr>
          <a:xfrm>
            <a:off x="8005897" y="2467941"/>
            <a:ext cx="2742888" cy="2824265"/>
            <a:chOff x="8005897" y="2467941"/>
            <a:chExt cx="2742888" cy="2824265"/>
          </a:xfrm>
        </p:grpSpPr>
        <p:cxnSp>
          <p:nvCxnSpPr>
            <p:cNvPr id="203" name="Connector: Elbow 202">
              <a:extLst>
                <a:ext uri="{FF2B5EF4-FFF2-40B4-BE49-F238E27FC236}">
                  <a16:creationId xmlns:a16="http://schemas.microsoft.com/office/drawing/2014/main" id="{C27D5691-7D01-4076-8D17-5A708F7E9F90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rot="16200000" flipV="1">
              <a:off x="9956116" y="1941965"/>
              <a:ext cx="266693" cy="1318645"/>
            </a:xfrm>
            <a:prstGeom prst="bentConnector2">
              <a:avLst/>
            </a:prstGeom>
            <a:noFill/>
            <a:ln w="127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  <a:headEnd type="arrow" w="med" len="sm"/>
              <a:tailEnd type="arrow" w="med" len="sm"/>
            </a:ln>
            <a:effectLst/>
          </p:spPr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7B97C3A-987B-430B-92DB-44EE4898625E}"/>
                </a:ext>
              </a:extLst>
            </p:cNvPr>
            <p:cNvGrpSpPr/>
            <p:nvPr/>
          </p:nvGrpSpPr>
          <p:grpSpPr>
            <a:xfrm>
              <a:off x="8005897" y="4500506"/>
              <a:ext cx="2729744" cy="791700"/>
              <a:chOff x="8005897" y="4500506"/>
              <a:chExt cx="2729744" cy="791700"/>
            </a:xfrm>
          </p:grpSpPr>
          <p:cxnSp>
            <p:nvCxnSpPr>
              <p:cNvPr id="205" name="Connector: Elbow 204">
                <a:extLst>
                  <a:ext uri="{FF2B5EF4-FFF2-40B4-BE49-F238E27FC236}">
                    <a16:creationId xmlns:a16="http://schemas.microsoft.com/office/drawing/2014/main" id="{AAF4B924-E785-471F-A049-8C85669C3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05897" y="4500506"/>
                <a:ext cx="2729744" cy="613583"/>
              </a:xfrm>
              <a:prstGeom prst="bentConnector2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7FED46D2-473D-49D5-8C6E-0BF1E5431776}"/>
                  </a:ext>
                </a:extLst>
              </p:cNvPr>
              <p:cNvGrpSpPr/>
              <p:nvPr/>
            </p:nvGrpSpPr>
            <p:grpSpPr>
              <a:xfrm>
                <a:off x="8903545" y="4924332"/>
                <a:ext cx="367874" cy="367874"/>
                <a:chOff x="9265140" y="6026013"/>
                <a:chExt cx="597408" cy="597408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AA9FB02-1BB5-4F37-B47B-E76DBABBDFDD}"/>
                    </a:ext>
                  </a:extLst>
                </p:cNvPr>
                <p:cNvSpPr/>
                <p:nvPr/>
              </p:nvSpPr>
              <p:spPr bwMode="auto">
                <a:xfrm>
                  <a:off x="9265140" y="6026013"/>
                  <a:ext cx="597408" cy="597408"/>
                </a:xfrm>
                <a:prstGeom prst="ellipse">
                  <a:avLst/>
                </a:prstGeom>
                <a:solidFill>
                  <a:srgbClr val="5B555F"/>
                </a:solidFill>
                <a:ln w="12700" cap="flat" cmpd="sng" algn="ctr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8" name="arrow_11" title="Icon of a circle made of two curved arrows">
                  <a:extLst>
                    <a:ext uri="{FF2B5EF4-FFF2-40B4-BE49-F238E27FC236}">
                      <a16:creationId xmlns:a16="http://schemas.microsoft.com/office/drawing/2014/main" id="{72CD39FC-752C-4F60-A11B-986F1F32573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406339" y="6173051"/>
                  <a:ext cx="306780" cy="320476"/>
                </a:xfrm>
                <a:custGeom>
                  <a:avLst/>
                  <a:gdLst>
                    <a:gd name="T0" fmla="*/ 310 w 310"/>
                    <a:gd name="T1" fmla="*/ 199 h 322"/>
                    <a:gd name="T2" fmla="*/ 154 w 310"/>
                    <a:gd name="T3" fmla="*/ 322 h 322"/>
                    <a:gd name="T4" fmla="*/ 1 w 310"/>
                    <a:gd name="T5" fmla="*/ 211 h 322"/>
                    <a:gd name="T6" fmla="*/ 304 w 310"/>
                    <a:gd name="T7" fmla="*/ 104 h 322"/>
                    <a:gd name="T8" fmla="*/ 154 w 310"/>
                    <a:gd name="T9" fmla="*/ 0 h 322"/>
                    <a:gd name="T10" fmla="*/ 0 w 310"/>
                    <a:gd name="T11" fmla="*/ 114 h 322"/>
                    <a:gd name="T12" fmla="*/ 299 w 310"/>
                    <a:gd name="T13" fmla="*/ 104 h 322"/>
                    <a:gd name="T14" fmla="*/ 230 w 310"/>
                    <a:gd name="T15" fmla="*/ 104 h 322"/>
                    <a:gd name="T16" fmla="*/ 295 w 310"/>
                    <a:gd name="T17" fmla="*/ 104 h 322"/>
                    <a:gd name="T18" fmla="*/ 304 w 310"/>
                    <a:gd name="T19" fmla="*/ 104 h 322"/>
                    <a:gd name="T20" fmla="*/ 304 w 310"/>
                    <a:gd name="T21" fmla="*/ 29 h 322"/>
                    <a:gd name="T22" fmla="*/ 9 w 310"/>
                    <a:gd name="T23" fmla="*/ 211 h 322"/>
                    <a:gd name="T24" fmla="*/ 75 w 310"/>
                    <a:gd name="T25" fmla="*/ 211 h 322"/>
                    <a:gd name="T26" fmla="*/ 9 w 310"/>
                    <a:gd name="T27" fmla="*/ 211 h 322"/>
                    <a:gd name="T28" fmla="*/ 1 w 310"/>
                    <a:gd name="T29" fmla="*/ 211 h 322"/>
                    <a:gd name="T30" fmla="*/ 1 w 310"/>
                    <a:gd name="T31" fmla="*/ 286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0" h="322">
                      <a:moveTo>
                        <a:pt x="310" y="199"/>
                      </a:moveTo>
                      <a:cubicBezTo>
                        <a:pt x="293" y="270"/>
                        <a:pt x="229" y="322"/>
                        <a:pt x="154" y="322"/>
                      </a:cubicBezTo>
                      <a:cubicBezTo>
                        <a:pt x="83" y="322"/>
                        <a:pt x="22" y="275"/>
                        <a:pt x="1" y="211"/>
                      </a:cubicBezTo>
                      <a:moveTo>
                        <a:pt x="304" y="104"/>
                      </a:moveTo>
                      <a:cubicBezTo>
                        <a:pt x="281" y="43"/>
                        <a:pt x="223" y="0"/>
                        <a:pt x="154" y="0"/>
                      </a:cubicBezTo>
                      <a:cubicBezTo>
                        <a:pt x="82" y="0"/>
                        <a:pt x="20" y="48"/>
                        <a:pt x="0" y="114"/>
                      </a:cubicBezTo>
                      <a:moveTo>
                        <a:pt x="299" y="104"/>
                      </a:moveTo>
                      <a:cubicBezTo>
                        <a:pt x="230" y="104"/>
                        <a:pt x="230" y="104"/>
                        <a:pt x="230" y="104"/>
                      </a:cubicBezTo>
                      <a:moveTo>
                        <a:pt x="295" y="104"/>
                      </a:moveTo>
                      <a:cubicBezTo>
                        <a:pt x="304" y="104"/>
                        <a:pt x="304" y="104"/>
                        <a:pt x="304" y="104"/>
                      </a:cubicBezTo>
                      <a:cubicBezTo>
                        <a:pt x="304" y="29"/>
                        <a:pt x="304" y="29"/>
                        <a:pt x="304" y="29"/>
                      </a:cubicBezTo>
                      <a:moveTo>
                        <a:pt x="9" y="211"/>
                      </a:moveTo>
                      <a:cubicBezTo>
                        <a:pt x="75" y="211"/>
                        <a:pt x="75" y="211"/>
                        <a:pt x="75" y="211"/>
                      </a:cubicBezTo>
                      <a:moveTo>
                        <a:pt x="9" y="211"/>
                      </a:moveTo>
                      <a:cubicBezTo>
                        <a:pt x="1" y="211"/>
                        <a:pt x="1" y="211"/>
                        <a:pt x="1" y="211"/>
                      </a:cubicBezTo>
                      <a:cubicBezTo>
                        <a:pt x="1" y="286"/>
                        <a:pt x="1" y="286"/>
                        <a:pt x="1" y="286"/>
                      </a:cubicBezTo>
                    </a:path>
                  </a:pathLst>
                </a:custGeom>
                <a:noFill/>
                <a:ln w="12700" cap="sq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5D1E9B2-4E7E-4996-AEE4-CE69005FCE9F}"/>
              </a:ext>
            </a:extLst>
          </p:cNvPr>
          <p:cNvGrpSpPr/>
          <p:nvPr/>
        </p:nvGrpSpPr>
        <p:grpSpPr>
          <a:xfrm>
            <a:off x="411479" y="5955277"/>
            <a:ext cx="11442593" cy="91440"/>
            <a:chOff x="411479" y="5955277"/>
            <a:chExt cx="11442593" cy="91440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43332C9-0558-4D25-B052-07BC8E5245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11675" y="5955277"/>
              <a:ext cx="2152728" cy="91440"/>
            </a:xfrm>
            <a:prstGeom prst="rect">
              <a:avLst/>
            </a:prstGeom>
            <a:solidFill>
              <a:srgbClr val="0078D3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77E5196-BBF9-444A-890F-E3C259263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90555" y="5955277"/>
              <a:ext cx="2126935" cy="91440"/>
            </a:xfrm>
            <a:prstGeom prst="rect">
              <a:avLst/>
            </a:prstGeom>
            <a:solidFill>
              <a:srgbClr val="0078D3">
                <a:lumMod val="60000"/>
                <a:lumOff val="40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8FC1A7F-6E99-4D3F-9EB0-27F9F293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1479" y="5955277"/>
              <a:ext cx="3982516" cy="91440"/>
            </a:xfrm>
            <a:prstGeom prst="rect">
              <a:avLst/>
            </a:prstGeom>
            <a:solidFill>
              <a:srgbClr val="0078D3">
                <a:lumMod val="75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9DD9C8F-C34D-48D1-8CFF-961FE2F59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35170" y="5955277"/>
              <a:ext cx="3118902" cy="91440"/>
            </a:xfrm>
            <a:prstGeom prst="rect">
              <a:avLst/>
            </a:prstGeom>
            <a:solidFill>
              <a:srgbClr val="50E6FF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826273D-6406-49B5-A852-955772FB3600}"/>
              </a:ext>
            </a:extLst>
          </p:cNvPr>
          <p:cNvCxnSpPr>
            <a:cxnSpLocks/>
          </p:cNvCxnSpPr>
          <p:nvPr/>
        </p:nvCxnSpPr>
        <p:spPr>
          <a:xfrm>
            <a:off x="5864876" y="4218206"/>
            <a:ext cx="1326499" cy="0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headEnd w="med" len="sm"/>
            <a:tailEnd type="arrow" w="med" len="sm"/>
          </a:ln>
          <a:effectLst/>
        </p:spPr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19C160A-989D-49E4-A5D2-16F9192CF58F}"/>
              </a:ext>
            </a:extLst>
          </p:cNvPr>
          <p:cNvGrpSpPr/>
          <p:nvPr/>
        </p:nvGrpSpPr>
        <p:grpSpPr>
          <a:xfrm>
            <a:off x="411479" y="1227755"/>
            <a:ext cx="11442592" cy="548640"/>
            <a:chOff x="411479" y="1227755"/>
            <a:chExt cx="11442592" cy="548640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E591633-0890-44E6-B5F2-D08B5D032F5D}"/>
                </a:ext>
              </a:extLst>
            </p:cNvPr>
            <p:cNvGrpSpPr/>
            <p:nvPr/>
          </p:nvGrpSpPr>
          <p:grpSpPr>
            <a:xfrm>
              <a:off x="4414712" y="1227755"/>
              <a:ext cx="2225997" cy="548640"/>
              <a:chOff x="4414712" y="1227755"/>
              <a:chExt cx="2225997" cy="548640"/>
            </a:xfrm>
          </p:grpSpPr>
          <p:sp>
            <p:nvSpPr>
              <p:cNvPr id="237" name="Arrow: Chevron 236">
                <a:extLst>
                  <a:ext uri="{FF2B5EF4-FFF2-40B4-BE49-F238E27FC236}">
                    <a16:creationId xmlns:a16="http://schemas.microsoft.com/office/drawing/2014/main" id="{73A5DEA6-153D-45B1-B249-82F83F0D3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414712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Store</a:t>
                </a: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DC6365D-D4B9-4E24-A18C-CD6CBFEFFC89}"/>
                  </a:ext>
                </a:extLst>
              </p:cNvPr>
              <p:cNvGrpSpPr/>
              <p:nvPr/>
            </p:nvGrpSpPr>
            <p:grpSpPr>
              <a:xfrm>
                <a:off x="5253390" y="1227755"/>
                <a:ext cx="548640" cy="548640"/>
                <a:chOff x="4258502" y="2265815"/>
                <a:chExt cx="844109" cy="844111"/>
              </a:xfrm>
            </p:grpSpPr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734AFB56-F7E9-415E-BF6F-06F5D934B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258502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0" name="Database_EFC7" title="Icon of a cylinder">
                  <a:extLst>
                    <a:ext uri="{FF2B5EF4-FFF2-40B4-BE49-F238E27FC236}">
                      <a16:creationId xmlns:a16="http://schemas.microsoft.com/office/drawing/2014/main" id="{F202CA6B-D4D7-4B2D-B17C-D5F20E276BF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501709" y="2455397"/>
                  <a:ext cx="357695" cy="464947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BFA1C196-6732-4FE0-B107-1C762FC999A3}"/>
                </a:ext>
              </a:extLst>
            </p:cNvPr>
            <p:cNvGrpSpPr/>
            <p:nvPr/>
          </p:nvGrpSpPr>
          <p:grpSpPr>
            <a:xfrm>
              <a:off x="6566210" y="1227755"/>
              <a:ext cx="2225997" cy="548640"/>
              <a:chOff x="6566210" y="1227755"/>
              <a:chExt cx="2225997" cy="548640"/>
            </a:xfrm>
          </p:grpSpPr>
          <p:sp>
            <p:nvSpPr>
              <p:cNvPr id="230" name="Arrow: Chevron 229">
                <a:extLst>
                  <a:ext uri="{FF2B5EF4-FFF2-40B4-BE49-F238E27FC236}">
                    <a16:creationId xmlns:a16="http://schemas.microsoft.com/office/drawing/2014/main" id="{B47F4F67-7A65-47F9-B8C0-053E0D2F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66210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>
                  <a:lumMod val="60000"/>
                  <a:lumOff val="40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Model</a:t>
                </a:r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959D122C-3129-46BB-ABE7-B241D1B0CC96}"/>
                  </a:ext>
                </a:extLst>
              </p:cNvPr>
              <p:cNvGrpSpPr/>
              <p:nvPr/>
            </p:nvGrpSpPr>
            <p:grpSpPr>
              <a:xfrm>
                <a:off x="7404888" y="1227755"/>
                <a:ext cx="548640" cy="548640"/>
                <a:chOff x="7089384" y="2265815"/>
                <a:chExt cx="844109" cy="844111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E64710F-F77E-459A-8189-FB81E89C32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7089384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40000"/>
                      <a:lumOff val="6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C8EDCAEC-CFA0-4F98-A595-D8C331334490}"/>
                    </a:ext>
                  </a:extLst>
                </p:cNvPr>
                <p:cNvGrpSpPr/>
                <p:nvPr/>
              </p:nvGrpSpPr>
              <p:grpSpPr>
                <a:xfrm>
                  <a:off x="7256105" y="2422002"/>
                  <a:ext cx="510665" cy="466758"/>
                  <a:chOff x="665019" y="3030792"/>
                  <a:chExt cx="542084" cy="545024"/>
                </a:xfrm>
              </p:grpSpPr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C79B7A42-9E15-4132-A539-0BF11D9D88DA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0792"/>
                    <a:ext cx="236514" cy="266991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9683FC82-BC0A-4B12-AFC9-E0478106D221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41D30FA2-6C09-45FB-B0D4-586211D8FAA1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BAD0096-FADF-4F78-872F-15D75AB5B35A}"/>
                </a:ext>
              </a:extLst>
            </p:cNvPr>
            <p:cNvGrpSpPr/>
            <p:nvPr/>
          </p:nvGrpSpPr>
          <p:grpSpPr>
            <a:xfrm>
              <a:off x="8710433" y="1227755"/>
              <a:ext cx="3143638" cy="548640"/>
              <a:chOff x="8710433" y="1227755"/>
              <a:chExt cx="3143638" cy="548640"/>
            </a:xfrm>
          </p:grpSpPr>
          <p:sp>
            <p:nvSpPr>
              <p:cNvPr id="226" name="Arrow: Chevron 225">
                <a:extLst>
                  <a:ext uri="{FF2B5EF4-FFF2-40B4-BE49-F238E27FC236}">
                    <a16:creationId xmlns:a16="http://schemas.microsoft.com/office/drawing/2014/main" id="{0419AA8C-0B92-415D-8713-5C7C05927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710433" y="1342055"/>
                <a:ext cx="3143638" cy="320040"/>
              </a:xfrm>
              <a:prstGeom prst="chevron">
                <a:avLst>
                  <a:gd name="adj" fmla="val 35474"/>
                </a:avLst>
              </a:prstGeom>
              <a:solidFill>
                <a:srgbClr val="50E6FF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Analyze</a:t>
                </a: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56F9F0C-5E0C-411F-984B-C56A9F7ABD3C}"/>
                  </a:ext>
                </a:extLst>
              </p:cNvPr>
              <p:cNvGrpSpPr/>
              <p:nvPr/>
            </p:nvGrpSpPr>
            <p:grpSpPr>
              <a:xfrm>
                <a:off x="10007932" y="1227755"/>
                <a:ext cx="548640" cy="548640"/>
                <a:chOff x="9920265" y="2265815"/>
                <a:chExt cx="844109" cy="844111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E7BD00BC-4061-4807-90A6-F0C8604D28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92026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50E6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7A846293-D83D-4A16-AD51-52017020902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107480" y="2448202"/>
                  <a:ext cx="469677" cy="423811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C5F1CD0-BF1E-43C2-8813-89C00B5BBAE0}"/>
                </a:ext>
              </a:extLst>
            </p:cNvPr>
            <p:cNvGrpSpPr/>
            <p:nvPr/>
          </p:nvGrpSpPr>
          <p:grpSpPr>
            <a:xfrm>
              <a:off x="411479" y="1227755"/>
              <a:ext cx="4077732" cy="548640"/>
              <a:chOff x="411479" y="1227755"/>
              <a:chExt cx="4077732" cy="548640"/>
            </a:xfrm>
          </p:grpSpPr>
          <p:sp>
            <p:nvSpPr>
              <p:cNvPr id="220" name="Arrow: Pentagon 219">
                <a:extLst>
                  <a:ext uri="{FF2B5EF4-FFF2-40B4-BE49-F238E27FC236}">
                    <a16:creationId xmlns:a16="http://schemas.microsoft.com/office/drawing/2014/main" id="{08056154-C9F8-4A5A-ABAD-CB03523F1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11479" y="1342055"/>
                <a:ext cx="4077732" cy="320040"/>
              </a:xfrm>
              <a:prstGeom prst="homePlate">
                <a:avLst>
                  <a:gd name="adj" fmla="val 35480"/>
                </a:avLst>
              </a:prstGeom>
              <a:solidFill>
                <a:srgbClr val="0078D3">
                  <a:lumMod val="75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Ingest</a:t>
                </a: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94C205FF-8FA8-4879-9987-F4DE0CCFFD3A}"/>
                  </a:ext>
                </a:extLst>
              </p:cNvPr>
              <p:cNvGrpSpPr/>
              <p:nvPr/>
            </p:nvGrpSpPr>
            <p:grpSpPr>
              <a:xfrm>
                <a:off x="2190205" y="1227755"/>
                <a:ext cx="548640" cy="548640"/>
                <a:chOff x="1427625" y="2265815"/>
                <a:chExt cx="844109" cy="844111"/>
              </a:xfrm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6C4BBC8B-9D71-4F0D-84A5-7EC231AB57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142762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7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CF53A067-C45A-445B-93D7-C7A5DC7F2B7E}"/>
                    </a:ext>
                  </a:extLst>
                </p:cNvPr>
                <p:cNvGrpSpPr/>
                <p:nvPr/>
              </p:nvGrpSpPr>
              <p:grpSpPr>
                <a:xfrm>
                  <a:off x="1653837" y="2463440"/>
                  <a:ext cx="425119" cy="425320"/>
                  <a:chOff x="2809993" y="1208899"/>
                  <a:chExt cx="365586" cy="365760"/>
                </a:xfrm>
              </p:grpSpPr>
              <p:sp>
                <p:nvSpPr>
                  <p:cNvPr id="224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8C9A162A-F4D5-43AC-99A2-88187935B67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5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92376DF5-C30C-4D11-9F08-5451B04B51D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 flipV="1"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FDB8617-09B4-4027-946F-CF8807718236}"/>
              </a:ext>
            </a:extLst>
          </p:cNvPr>
          <p:cNvGrpSpPr/>
          <p:nvPr/>
        </p:nvGrpSpPr>
        <p:grpSpPr>
          <a:xfrm>
            <a:off x="8309427" y="2210433"/>
            <a:ext cx="3653949" cy="2194682"/>
            <a:chOff x="8309427" y="2210433"/>
            <a:chExt cx="3653949" cy="2194682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DDB5414-9607-4C8E-A651-4EAC7F5C35C4}"/>
                </a:ext>
              </a:extLst>
            </p:cNvPr>
            <p:cNvGrpSpPr/>
            <p:nvPr/>
          </p:nvGrpSpPr>
          <p:grpSpPr>
            <a:xfrm>
              <a:off x="9903394" y="3332346"/>
              <a:ext cx="1824792" cy="1072769"/>
              <a:chOff x="9460808" y="2887493"/>
              <a:chExt cx="1824792" cy="1072769"/>
            </a:xfrm>
          </p:grpSpPr>
          <p:sp>
            <p:nvSpPr>
              <p:cNvPr id="248" name="Devices3_EA6C" title="Icon of a cellphone in front of a monitor">
                <a:extLst>
                  <a:ext uri="{FF2B5EF4-FFF2-40B4-BE49-F238E27FC236}">
                    <a16:creationId xmlns:a16="http://schemas.microsoft.com/office/drawing/2014/main" id="{1F3437ED-8BCC-4640-AA72-85B4A623E8B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60808" y="2887493"/>
                <a:ext cx="1548509" cy="1072769"/>
              </a:xfrm>
              <a:custGeom>
                <a:avLst/>
                <a:gdLst>
                  <a:gd name="T0" fmla="*/ 1320 w 5719"/>
                  <a:gd name="T1" fmla="*/ 3962 h 3962"/>
                  <a:gd name="T2" fmla="*/ 0 w 5719"/>
                  <a:gd name="T3" fmla="*/ 3962 h 3962"/>
                  <a:gd name="T4" fmla="*/ 0 w 5719"/>
                  <a:gd name="T5" fmla="*/ 1761 h 3962"/>
                  <a:gd name="T6" fmla="*/ 1320 w 5719"/>
                  <a:gd name="T7" fmla="*/ 1761 h 3962"/>
                  <a:gd name="T8" fmla="*/ 1320 w 5719"/>
                  <a:gd name="T9" fmla="*/ 3962 h 3962"/>
                  <a:gd name="T10" fmla="*/ 1320 w 5719"/>
                  <a:gd name="T11" fmla="*/ 3081 h 3962"/>
                  <a:gd name="T12" fmla="*/ 5719 w 5719"/>
                  <a:gd name="T13" fmla="*/ 3081 h 3962"/>
                  <a:gd name="T14" fmla="*/ 5719 w 5719"/>
                  <a:gd name="T15" fmla="*/ 0 h 3962"/>
                  <a:gd name="T16" fmla="*/ 440 w 5719"/>
                  <a:gd name="T17" fmla="*/ 0 h 3962"/>
                  <a:gd name="T18" fmla="*/ 440 w 5719"/>
                  <a:gd name="T19" fmla="*/ 1761 h 3962"/>
                  <a:gd name="T20" fmla="*/ 3080 w 5719"/>
                  <a:gd name="T21" fmla="*/ 3962 h 3962"/>
                  <a:gd name="T22" fmla="*/ 3080 w 5719"/>
                  <a:gd name="T23" fmla="*/ 3081 h 3962"/>
                  <a:gd name="T24" fmla="*/ 4180 w 5719"/>
                  <a:gd name="T25" fmla="*/ 3962 h 3962"/>
                  <a:gd name="T26" fmla="*/ 1980 w 5719"/>
                  <a:gd name="T27" fmla="*/ 3962 h 3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19" h="3962">
                    <a:moveTo>
                      <a:pt x="1320" y="3962"/>
                    </a:moveTo>
                    <a:lnTo>
                      <a:pt x="0" y="3962"/>
                    </a:lnTo>
                    <a:lnTo>
                      <a:pt x="0" y="1761"/>
                    </a:lnTo>
                    <a:lnTo>
                      <a:pt x="1320" y="1761"/>
                    </a:lnTo>
                    <a:lnTo>
                      <a:pt x="1320" y="3962"/>
                    </a:lnTo>
                    <a:moveTo>
                      <a:pt x="1320" y="3081"/>
                    </a:moveTo>
                    <a:lnTo>
                      <a:pt x="5719" y="3081"/>
                    </a:lnTo>
                    <a:lnTo>
                      <a:pt x="5719" y="0"/>
                    </a:lnTo>
                    <a:lnTo>
                      <a:pt x="440" y="0"/>
                    </a:lnTo>
                    <a:lnTo>
                      <a:pt x="440" y="1761"/>
                    </a:lnTo>
                    <a:moveTo>
                      <a:pt x="3080" y="3962"/>
                    </a:moveTo>
                    <a:lnTo>
                      <a:pt x="3080" y="3081"/>
                    </a:lnTo>
                    <a:moveTo>
                      <a:pt x="4180" y="3962"/>
                    </a:moveTo>
                    <a:lnTo>
                      <a:pt x="1980" y="3962"/>
                    </a:lnTo>
                  </a:path>
                </a:pathLst>
              </a:custGeom>
              <a:noFill/>
              <a:ln w="19050" cap="sq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C2592E7-A2FE-4202-B2A6-A7A11CABCEBA}"/>
                  </a:ext>
                </a:extLst>
              </p:cNvPr>
              <p:cNvSpPr/>
              <p:nvPr/>
            </p:nvSpPr>
            <p:spPr bwMode="auto">
              <a:xfrm>
                <a:off x="10416157" y="3307484"/>
                <a:ext cx="869443" cy="541722"/>
              </a:xfrm>
              <a:prstGeom prst="rect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0" name="light">
                <a:extLst>
                  <a:ext uri="{FF2B5EF4-FFF2-40B4-BE49-F238E27FC236}">
                    <a16:creationId xmlns:a16="http://schemas.microsoft.com/office/drawing/2014/main" id="{F80BD3FE-8791-411A-9F1E-64491708B1E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47576" y="3533514"/>
                <a:ext cx="178278" cy="264680"/>
              </a:xfrm>
              <a:custGeom>
                <a:avLst/>
                <a:gdLst>
                  <a:gd name="T0" fmla="*/ 156 w 224"/>
                  <a:gd name="T1" fmla="*/ 312 h 334"/>
                  <a:gd name="T2" fmla="*/ 134 w 224"/>
                  <a:gd name="T3" fmla="*/ 334 h 334"/>
                  <a:gd name="T4" fmla="*/ 89 w 224"/>
                  <a:gd name="T5" fmla="*/ 334 h 334"/>
                  <a:gd name="T6" fmla="*/ 67 w 224"/>
                  <a:gd name="T7" fmla="*/ 312 h 334"/>
                  <a:gd name="T8" fmla="*/ 67 w 224"/>
                  <a:gd name="T9" fmla="*/ 261 h 334"/>
                  <a:gd name="T10" fmla="*/ 37 w 224"/>
                  <a:gd name="T11" fmla="*/ 195 h 334"/>
                  <a:gd name="T12" fmla="*/ 27 w 224"/>
                  <a:gd name="T13" fmla="*/ 185 h 334"/>
                  <a:gd name="T14" fmla="*/ 0 w 224"/>
                  <a:gd name="T15" fmla="*/ 112 h 334"/>
                  <a:gd name="T16" fmla="*/ 112 w 224"/>
                  <a:gd name="T17" fmla="*/ 0 h 334"/>
                  <a:gd name="T18" fmla="*/ 224 w 224"/>
                  <a:gd name="T19" fmla="*/ 112 h 334"/>
                  <a:gd name="T20" fmla="*/ 197 w 224"/>
                  <a:gd name="T21" fmla="*/ 185 h 334"/>
                  <a:gd name="T22" fmla="*/ 200 w 224"/>
                  <a:gd name="T23" fmla="*/ 181 h 334"/>
                  <a:gd name="T24" fmla="*/ 197 w 224"/>
                  <a:gd name="T25" fmla="*/ 185 h 334"/>
                  <a:gd name="T26" fmla="*/ 156 w 224"/>
                  <a:gd name="T27" fmla="*/ 265 h 334"/>
                  <a:gd name="T28" fmla="*/ 156 w 224"/>
                  <a:gd name="T29" fmla="*/ 312 h 334"/>
                  <a:gd name="T30" fmla="*/ 156 w 224"/>
                  <a:gd name="T31" fmla="*/ 312 h 334"/>
                  <a:gd name="T32" fmla="*/ 67 w 224"/>
                  <a:gd name="T33" fmla="*/ 269 h 334"/>
                  <a:gd name="T34" fmla="*/ 156 w 224"/>
                  <a:gd name="T35" fmla="*/ 26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4" h="334">
                    <a:moveTo>
                      <a:pt x="156" y="312"/>
                    </a:moveTo>
                    <a:cubicBezTo>
                      <a:pt x="156" y="324"/>
                      <a:pt x="146" y="334"/>
                      <a:pt x="134" y="334"/>
                    </a:cubicBezTo>
                    <a:cubicBezTo>
                      <a:pt x="89" y="334"/>
                      <a:pt x="89" y="334"/>
                      <a:pt x="89" y="334"/>
                    </a:cubicBezTo>
                    <a:cubicBezTo>
                      <a:pt x="76" y="334"/>
                      <a:pt x="67" y="324"/>
                      <a:pt x="67" y="312"/>
                    </a:cubicBezTo>
                    <a:cubicBezTo>
                      <a:pt x="67" y="312"/>
                      <a:pt x="67" y="300"/>
                      <a:pt x="67" y="261"/>
                    </a:cubicBezTo>
                    <a:cubicBezTo>
                      <a:pt x="67" y="221"/>
                      <a:pt x="37" y="195"/>
                      <a:pt x="37" y="195"/>
                    </a:cubicBezTo>
                    <a:cubicBezTo>
                      <a:pt x="27" y="185"/>
                      <a:pt x="27" y="185"/>
                      <a:pt x="27" y="185"/>
                    </a:cubicBezTo>
                    <a:cubicBezTo>
                      <a:pt x="10" y="166"/>
                      <a:pt x="0" y="140"/>
                      <a:pt x="0" y="112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4" y="0"/>
                      <a:pt x="224" y="50"/>
                      <a:pt x="224" y="112"/>
                    </a:cubicBezTo>
                    <a:cubicBezTo>
                      <a:pt x="224" y="140"/>
                      <a:pt x="214" y="166"/>
                      <a:pt x="197" y="185"/>
                    </a:cubicBezTo>
                    <a:moveTo>
                      <a:pt x="200" y="181"/>
                    </a:moveTo>
                    <a:cubicBezTo>
                      <a:pt x="197" y="185"/>
                      <a:pt x="197" y="185"/>
                      <a:pt x="197" y="185"/>
                    </a:cubicBezTo>
                    <a:cubicBezTo>
                      <a:pt x="197" y="185"/>
                      <a:pt x="156" y="217"/>
                      <a:pt x="156" y="265"/>
                    </a:cubicBezTo>
                    <a:cubicBezTo>
                      <a:pt x="156" y="312"/>
                      <a:pt x="156" y="312"/>
                      <a:pt x="156" y="312"/>
                    </a:cubicBezTo>
                    <a:cubicBezTo>
                      <a:pt x="156" y="312"/>
                      <a:pt x="156" y="312"/>
                      <a:pt x="156" y="312"/>
                    </a:cubicBezTo>
                    <a:moveTo>
                      <a:pt x="67" y="269"/>
                    </a:moveTo>
                    <a:cubicBezTo>
                      <a:pt x="156" y="269"/>
                      <a:pt x="156" y="269"/>
                      <a:pt x="156" y="269"/>
                    </a:cubicBezTo>
                  </a:path>
                </a:pathLst>
              </a:cu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5529022-9E1E-41BD-BEC3-AF15717B7562}"/>
                  </a:ext>
                </a:extLst>
              </p:cNvPr>
              <p:cNvCxnSpPr>
                <a:stCxn id="248" idx="9"/>
              </p:cNvCxnSpPr>
              <p:nvPr/>
            </p:nvCxnSpPr>
            <p:spPr>
              <a:xfrm flipV="1">
                <a:off x="9579945" y="3104175"/>
                <a:ext cx="328686" cy="260134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07971A01-7524-4E46-9CD6-EFFF19BC2103}"/>
                  </a:ext>
                </a:extLst>
              </p:cNvPr>
              <p:cNvCxnSpPr/>
              <p:nvPr/>
            </p:nvCxnSpPr>
            <p:spPr>
              <a:xfrm>
                <a:off x="9937852" y="3107942"/>
                <a:ext cx="272987" cy="245601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0662F492-A345-4EDE-9C64-F4ED6955BCCB}"/>
                  </a:ext>
                </a:extLst>
              </p:cNvPr>
              <p:cNvCxnSpPr/>
              <p:nvPr/>
            </p:nvCxnSpPr>
            <p:spPr>
              <a:xfrm flipV="1">
                <a:off x="10235062" y="3017168"/>
                <a:ext cx="314818" cy="355453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FEBA166-4946-472E-AC95-086194A534CC}"/>
                  </a:ext>
                </a:extLst>
              </p:cNvPr>
              <p:cNvCxnSpPr/>
              <p:nvPr/>
            </p:nvCxnSpPr>
            <p:spPr>
              <a:xfrm>
                <a:off x="10581743" y="3019296"/>
                <a:ext cx="223658" cy="177132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4E37EFD-E9E9-471B-9EE3-3DB7558F1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0601" y="3036486"/>
                <a:ext cx="198716" cy="158409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406D8F6-4D7C-4C01-B1E1-9DA5D3A4099E}"/>
                  </a:ext>
                </a:extLst>
              </p:cNvPr>
              <p:cNvSpPr/>
              <p:nvPr/>
            </p:nvSpPr>
            <p:spPr bwMode="auto">
              <a:xfrm>
                <a:off x="9880199" y="307090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C9DE441-2B2F-4EB9-9A08-83A3E5A597A8}"/>
                  </a:ext>
                </a:extLst>
              </p:cNvPr>
              <p:cNvSpPr/>
              <p:nvPr/>
            </p:nvSpPr>
            <p:spPr bwMode="auto">
              <a:xfrm>
                <a:off x="10185996" y="332659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942B349-AB7C-479D-871D-B0BDB19E060B}"/>
                  </a:ext>
                </a:extLst>
              </p:cNvPr>
              <p:cNvSpPr/>
              <p:nvPr/>
            </p:nvSpPr>
            <p:spPr bwMode="auto">
              <a:xfrm>
                <a:off x="10522919" y="297360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76F4490-A290-4D88-8D97-7E9783623953}"/>
                  </a:ext>
                </a:extLst>
              </p:cNvPr>
              <p:cNvSpPr/>
              <p:nvPr/>
            </p:nvSpPr>
            <p:spPr bwMode="auto">
              <a:xfrm>
                <a:off x="10765932" y="315017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23D63583-EF31-41D3-B719-96756E6102D5}"/>
                  </a:ext>
                </a:extLst>
              </p:cNvPr>
              <p:cNvGrpSpPr/>
              <p:nvPr/>
            </p:nvGrpSpPr>
            <p:grpSpPr>
              <a:xfrm>
                <a:off x="10673740" y="3403379"/>
                <a:ext cx="354276" cy="357087"/>
                <a:chOff x="9709150" y="6365875"/>
                <a:chExt cx="200026" cy="201613"/>
              </a:xfrm>
            </p:grpSpPr>
            <p:sp>
              <p:nvSpPr>
                <p:cNvPr id="261" name="Oval 30">
                  <a:extLst>
                    <a:ext uri="{FF2B5EF4-FFF2-40B4-BE49-F238E27FC236}">
                      <a16:creationId xmlns:a16="http://schemas.microsoft.com/office/drawing/2014/main" id="{3BC718BB-FB31-4E47-837C-6F42E734B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9150" y="6365875"/>
                  <a:ext cx="150813" cy="152400"/>
                </a:xfrm>
                <a:prstGeom prst="ellips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2" name="Freeform 31">
                  <a:extLst>
                    <a:ext uri="{FF2B5EF4-FFF2-40B4-BE49-F238E27FC236}">
                      <a16:creationId xmlns:a16="http://schemas.microsoft.com/office/drawing/2014/main" id="{B594F8FD-0538-4999-BFCF-36B05EA70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5038" y="6481763"/>
                  <a:ext cx="84138" cy="85725"/>
                </a:xfrm>
                <a:custGeom>
                  <a:avLst/>
                  <a:gdLst>
                    <a:gd name="T0" fmla="*/ 15 w 53"/>
                    <a:gd name="T1" fmla="*/ 0 h 54"/>
                    <a:gd name="T2" fmla="*/ 53 w 53"/>
                    <a:gd name="T3" fmla="*/ 39 h 54"/>
                    <a:gd name="T4" fmla="*/ 38 w 53"/>
                    <a:gd name="T5" fmla="*/ 54 h 54"/>
                    <a:gd name="T6" fmla="*/ 0 w 53"/>
                    <a:gd name="T7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4">
                      <a:moveTo>
                        <a:pt x="15" y="0"/>
                      </a:moveTo>
                      <a:lnTo>
                        <a:pt x="53" y="39"/>
                      </a:lnTo>
                      <a:lnTo>
                        <a:pt x="38" y="54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3" name="Line 32">
                  <a:extLst>
                    <a:ext uri="{FF2B5EF4-FFF2-40B4-BE49-F238E27FC236}">
                      <a16:creationId xmlns:a16="http://schemas.microsoft.com/office/drawing/2014/main" id="{BFBF9AF0-02EC-4500-959D-242A8F768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48838" y="6423025"/>
                  <a:ext cx="0" cy="46038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4" name="Line 33">
                  <a:extLst>
                    <a:ext uri="{FF2B5EF4-FFF2-40B4-BE49-F238E27FC236}">
                      <a16:creationId xmlns:a16="http://schemas.microsoft.com/office/drawing/2014/main" id="{08450906-C43F-4854-8E1B-91ECA3BDF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21863" y="6426200"/>
                  <a:ext cx="0" cy="428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5" name="Line 34">
                  <a:extLst>
                    <a:ext uri="{FF2B5EF4-FFF2-40B4-BE49-F238E27FC236}">
                      <a16:creationId xmlns:a16="http://schemas.microsoft.com/office/drawing/2014/main" id="{F8257FAA-77E2-4901-80BA-896DCDCDB1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66300" y="6413500"/>
                  <a:ext cx="0" cy="555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6" name="Line 35">
                  <a:extLst>
                    <a:ext uri="{FF2B5EF4-FFF2-40B4-BE49-F238E27FC236}">
                      <a16:creationId xmlns:a16="http://schemas.microsoft.com/office/drawing/2014/main" id="{48CE54A7-04D5-4E6B-B64B-234129EDD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85350" y="6434138"/>
                  <a:ext cx="0" cy="34925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7" name="Line 36">
                  <a:extLst>
                    <a:ext uri="{FF2B5EF4-FFF2-40B4-BE49-F238E27FC236}">
                      <a16:creationId xmlns:a16="http://schemas.microsoft.com/office/drawing/2014/main" id="{7D15B394-DBD5-48B0-B6FF-1603E8DABE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02813" y="6399213"/>
                  <a:ext cx="0" cy="6985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8" name="Line 37">
                  <a:extLst>
                    <a:ext uri="{FF2B5EF4-FFF2-40B4-BE49-F238E27FC236}">
                      <a16:creationId xmlns:a16="http://schemas.microsoft.com/office/drawing/2014/main" id="{65C11EAA-199D-40AA-9881-4F1C2BC7C6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745663" y="6480175"/>
                  <a:ext cx="79375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9" name="Line 38">
                  <a:extLst>
                    <a:ext uri="{FF2B5EF4-FFF2-40B4-BE49-F238E27FC236}">
                      <a16:creationId xmlns:a16="http://schemas.microsoft.com/office/drawing/2014/main" id="{B3145E2B-4FA7-436F-9C7C-944CF9956B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0438" y="6480175"/>
                  <a:ext cx="0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</p:grpSp>
        <p:sp>
          <p:nvSpPr>
            <p:cNvPr id="243" name="Rectangle 32">
              <a:extLst>
                <a:ext uri="{FF2B5EF4-FFF2-40B4-BE49-F238E27FC236}">
                  <a16:creationId xmlns:a16="http://schemas.microsoft.com/office/drawing/2014/main" id="{9CE27BDC-78CE-426B-BED5-E20A8C77E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4192" y="2734634"/>
              <a:ext cx="2429184" cy="7789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Insights Explorer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Power BI Connector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3rd PARTY APPS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0443A6F-FE76-4C81-938C-071C9A6FDB33}"/>
                </a:ext>
              </a:extLst>
            </p:cNvPr>
            <p:cNvGrpSpPr/>
            <p:nvPr/>
          </p:nvGrpSpPr>
          <p:grpSpPr>
            <a:xfrm>
              <a:off x="8309427" y="2210433"/>
              <a:ext cx="1552705" cy="923152"/>
              <a:chOff x="8309427" y="2210433"/>
              <a:chExt cx="1552705" cy="923152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6833C9A-B5BC-4FCE-B7FC-B8E83DB6F262}"/>
                  </a:ext>
                </a:extLst>
              </p:cNvPr>
              <p:cNvSpPr/>
              <p:nvPr/>
            </p:nvSpPr>
            <p:spPr bwMode="auto">
              <a:xfrm>
                <a:off x="8812465" y="2210433"/>
                <a:ext cx="548640" cy="548640"/>
              </a:xfrm>
              <a:prstGeom prst="ellipse">
                <a:avLst/>
              </a:prstGeom>
              <a:solidFill>
                <a:srgbClr val="0078D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CADD43B-F646-473E-8C66-4D03B33FFE7D}"/>
                  </a:ext>
                </a:extLst>
              </p:cNvPr>
              <p:cNvSpPr/>
              <p:nvPr/>
            </p:nvSpPr>
            <p:spPr bwMode="auto">
              <a:xfrm>
                <a:off x="8309427" y="2734634"/>
                <a:ext cx="1552705" cy="39895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Time Series 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Query API</a:t>
                </a:r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FAB19A3A-D37C-44FF-A73F-5D0ACB336F20}"/>
                </a:ext>
              </a:extLst>
            </p:cNvPr>
            <p:cNvSpPr/>
            <p:nvPr/>
          </p:nvSpPr>
          <p:spPr bwMode="auto">
            <a:xfrm>
              <a:off x="8804453" y="2310210"/>
              <a:ext cx="568898" cy="3485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&lt;/&gt;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97E60A0-7CA7-43C6-A73B-5FBD0EB56121}"/>
              </a:ext>
            </a:extLst>
          </p:cNvPr>
          <p:cNvGrpSpPr/>
          <p:nvPr/>
        </p:nvGrpSpPr>
        <p:grpSpPr>
          <a:xfrm>
            <a:off x="4421200" y="2465275"/>
            <a:ext cx="1634743" cy="2638854"/>
            <a:chOff x="4421200" y="2465275"/>
            <a:chExt cx="1634743" cy="2638854"/>
          </a:xfrm>
        </p:grpSpPr>
        <p:grpSp>
          <p:nvGrpSpPr>
            <p:cNvPr id="273" name="Graphic 276">
              <a:extLst>
                <a:ext uri="{FF2B5EF4-FFF2-40B4-BE49-F238E27FC236}">
                  <a16:creationId xmlns:a16="http://schemas.microsoft.com/office/drawing/2014/main" id="{9C0DD52D-5FDF-411B-863E-DCCD38742939}"/>
                </a:ext>
              </a:extLst>
            </p:cNvPr>
            <p:cNvGrpSpPr/>
            <p:nvPr/>
          </p:nvGrpSpPr>
          <p:grpSpPr>
            <a:xfrm>
              <a:off x="5270118" y="299644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83" name="Freeform: Shape 278">
                <a:extLst>
                  <a:ext uri="{FF2B5EF4-FFF2-40B4-BE49-F238E27FC236}">
                    <a16:creationId xmlns:a16="http://schemas.microsoft.com/office/drawing/2014/main" id="{0B45F62C-EBF4-40AE-ADAE-7A5B7951CCFD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: Shape 279">
                <a:extLst>
                  <a:ext uri="{FF2B5EF4-FFF2-40B4-BE49-F238E27FC236}">
                    <a16:creationId xmlns:a16="http://schemas.microsoft.com/office/drawing/2014/main" id="{F887F6E4-16E0-42E4-8C42-42EC73D7FF26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: Shape 280">
                <a:extLst>
                  <a:ext uri="{FF2B5EF4-FFF2-40B4-BE49-F238E27FC236}">
                    <a16:creationId xmlns:a16="http://schemas.microsoft.com/office/drawing/2014/main" id="{22A222FA-B8AD-4D08-AFAA-1AF254FAE1B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: Shape 281">
                <a:extLst>
                  <a:ext uri="{FF2B5EF4-FFF2-40B4-BE49-F238E27FC236}">
                    <a16:creationId xmlns:a16="http://schemas.microsoft.com/office/drawing/2014/main" id="{148AC51F-266A-4242-81A1-F71A2714A67F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74" name="Graphic 276">
              <a:extLst>
                <a:ext uri="{FF2B5EF4-FFF2-40B4-BE49-F238E27FC236}">
                  <a16:creationId xmlns:a16="http://schemas.microsoft.com/office/drawing/2014/main" id="{EFBA4C80-850B-46D9-A540-4A372BBCB376}"/>
                </a:ext>
              </a:extLst>
            </p:cNvPr>
            <p:cNvGrpSpPr/>
            <p:nvPr/>
          </p:nvGrpSpPr>
          <p:grpSpPr>
            <a:xfrm>
              <a:off x="5269447" y="394022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79" name="Freeform: Shape 288">
                <a:extLst>
                  <a:ext uri="{FF2B5EF4-FFF2-40B4-BE49-F238E27FC236}">
                    <a16:creationId xmlns:a16="http://schemas.microsoft.com/office/drawing/2014/main" id="{E8F4277D-571A-4687-A59E-3D67E9A60FDA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: Shape 289">
                <a:extLst>
                  <a:ext uri="{FF2B5EF4-FFF2-40B4-BE49-F238E27FC236}">
                    <a16:creationId xmlns:a16="http://schemas.microsoft.com/office/drawing/2014/main" id="{FA120A7B-8234-4730-A155-9F2512EF526E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: Shape 290">
                <a:extLst>
                  <a:ext uri="{FF2B5EF4-FFF2-40B4-BE49-F238E27FC236}">
                    <a16:creationId xmlns:a16="http://schemas.microsoft.com/office/drawing/2014/main" id="{77FC4240-D5CC-4C07-85D9-3CF2EAD12E9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: Shape 291">
                <a:extLst>
                  <a:ext uri="{FF2B5EF4-FFF2-40B4-BE49-F238E27FC236}">
                    <a16:creationId xmlns:a16="http://schemas.microsoft.com/office/drawing/2014/main" id="{C75AAC43-CA19-463C-9E8E-DCA303779064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F9AB60AB-74F7-4215-B800-36C53BF1ACD0}"/>
                </a:ext>
              </a:extLst>
            </p:cNvPr>
            <p:cNvSpPr/>
            <p:nvPr/>
          </p:nvSpPr>
          <p:spPr bwMode="auto">
            <a:xfrm>
              <a:off x="4993139" y="4547869"/>
              <a:ext cx="1062804" cy="5562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WARM STORE</a:t>
              </a:r>
              <a:b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ADX</a:t>
              </a:r>
            </a:p>
          </p:txBody>
        </p:sp>
        <p:cxnSp>
          <p:nvCxnSpPr>
            <p:cNvPr id="276" name="Connector: Elbow 275">
              <a:extLst>
                <a:ext uri="{FF2B5EF4-FFF2-40B4-BE49-F238E27FC236}">
                  <a16:creationId xmlns:a16="http://schemas.microsoft.com/office/drawing/2014/main" id="{F46F1A14-CD91-4D32-85C8-892EE22C2D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70163" y="3482350"/>
              <a:ext cx="12700" cy="735856"/>
            </a:xfrm>
            <a:prstGeom prst="bentConnector3">
              <a:avLst>
                <a:gd name="adj1" fmla="val 1800000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arrow" w="med" len="sm"/>
              <a:tailEnd type="arrow" w="med" len="sm"/>
            </a:ln>
            <a:effectLst/>
          </p:spPr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576F658E-0F14-456D-8D32-4D2720E437E9}"/>
                </a:ext>
              </a:extLst>
            </p:cNvPr>
            <p:cNvCxnSpPr>
              <a:cxnSpLocks/>
            </p:cNvCxnSpPr>
            <p:nvPr/>
          </p:nvCxnSpPr>
          <p:spPr>
            <a:xfrm>
              <a:off x="4421200" y="3869340"/>
              <a:ext cx="53203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  <a:tailEnd type="none" w="lg" len="med"/>
            </a:ln>
            <a:effectLst/>
          </p:spPr>
        </p:cxn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40D76DAC-3E09-4423-AA0E-A6CCC2EB2CDC}"/>
                </a:ext>
              </a:extLst>
            </p:cNvPr>
            <p:cNvSpPr/>
            <p:nvPr/>
          </p:nvSpPr>
          <p:spPr bwMode="auto">
            <a:xfrm>
              <a:off x="4993139" y="2465275"/>
              <a:ext cx="1062804" cy="7415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COLD STORE</a:t>
              </a:r>
              <a:b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ADLS Gen 2/ Azure Blob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sp>
        <p:nvSpPr>
          <p:cNvPr id="287" name="Title 1">
            <a:extLst>
              <a:ext uri="{FF2B5EF4-FFF2-40B4-BE49-F238E27FC236}">
                <a16:creationId xmlns:a16="http://schemas.microsoft.com/office/drawing/2014/main" id="{7B768CCC-3C1E-4C3E-BD60-3A5695F753DD}"/>
              </a:ext>
            </a:extLst>
          </p:cNvPr>
          <p:cNvSpPr txBox="1">
            <a:spLocks/>
          </p:cNvSpPr>
          <p:nvPr/>
        </p:nvSpPr>
        <p:spPr>
          <a:xfrm>
            <a:off x="455995" y="384637"/>
            <a:ext cx="11306469" cy="39754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49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Time Series Insights pay-as-you-go high-level architecture</a:t>
            </a: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4D0D7A0-CD42-44DE-9EC4-C93EBC08B636}"/>
              </a:ext>
            </a:extLst>
          </p:cNvPr>
          <p:cNvGrpSpPr/>
          <p:nvPr/>
        </p:nvGrpSpPr>
        <p:grpSpPr>
          <a:xfrm>
            <a:off x="412973" y="2429829"/>
            <a:ext cx="4086119" cy="2888980"/>
            <a:chOff x="412973" y="2429829"/>
            <a:chExt cx="4086119" cy="288898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62223EE-50AB-4FC5-B07D-C5C36D9B3E33}"/>
                </a:ext>
              </a:extLst>
            </p:cNvPr>
            <p:cNvGrpSpPr/>
            <p:nvPr/>
          </p:nvGrpSpPr>
          <p:grpSpPr>
            <a:xfrm>
              <a:off x="1812867" y="2820222"/>
              <a:ext cx="925979" cy="2114701"/>
              <a:chOff x="1812867" y="2820222"/>
              <a:chExt cx="925979" cy="2114701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74B4C10-678F-40B3-A349-508F0CA100E4}"/>
                  </a:ext>
                </a:extLst>
              </p:cNvPr>
              <p:cNvSpPr/>
              <p:nvPr/>
            </p:nvSpPr>
            <p:spPr bwMode="auto">
              <a:xfrm>
                <a:off x="2058364" y="437866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Digital Twins</a:t>
                </a: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FFC8F04-FE5B-4AEF-8A31-B16FDB38E6D0}"/>
                  </a:ext>
                </a:extLst>
              </p:cNvPr>
              <p:cNvSpPr/>
              <p:nvPr/>
            </p:nvSpPr>
            <p:spPr bwMode="auto">
              <a:xfrm>
                <a:off x="2058364" y="361982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IoT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77698BE1-F812-4FF3-90FA-0D149D221AEB}"/>
                  </a:ext>
                </a:extLst>
              </p:cNvPr>
              <p:cNvSpPr/>
              <p:nvPr/>
            </p:nvSpPr>
            <p:spPr bwMode="auto">
              <a:xfrm>
                <a:off x="2058364" y="2820222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Event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grpSp>
            <p:nvGrpSpPr>
              <p:cNvPr id="324" name="Graphic 21">
                <a:extLst>
                  <a:ext uri="{FF2B5EF4-FFF2-40B4-BE49-F238E27FC236}">
                    <a16:creationId xmlns:a16="http://schemas.microsoft.com/office/drawing/2014/main" id="{1721CD0C-228D-4D93-BC66-297D005C96FC}"/>
                  </a:ext>
                </a:extLst>
              </p:cNvPr>
              <p:cNvGrpSpPr/>
              <p:nvPr/>
            </p:nvGrpSpPr>
            <p:grpSpPr>
              <a:xfrm>
                <a:off x="1812867" y="2948383"/>
                <a:ext cx="265478" cy="295954"/>
                <a:chOff x="5653616" y="2462212"/>
                <a:chExt cx="924390" cy="951356"/>
              </a:xfrm>
              <a:solidFill>
                <a:srgbClr val="FFFFFF"/>
              </a:solidFill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88CB671C-E7CA-49FB-A6C7-70684AF53512}"/>
                    </a:ext>
                  </a:extLst>
                </p:cNvPr>
                <p:cNvSpPr/>
                <p:nvPr/>
              </p:nvSpPr>
              <p:spPr>
                <a:xfrm>
                  <a:off x="5653616" y="2462212"/>
                  <a:ext cx="924348" cy="220122"/>
                </a:xfrm>
                <a:custGeom>
                  <a:avLst/>
                  <a:gdLst>
                    <a:gd name="connsiteX0" fmla="*/ 2709 w 924348"/>
                    <a:gd name="connsiteY0" fmla="*/ 0 h 220122"/>
                    <a:gd name="connsiteX1" fmla="*/ 2709 w 924348"/>
                    <a:gd name="connsiteY1" fmla="*/ 220123 h 220122"/>
                    <a:gd name="connsiteX2" fmla="*/ 136440 w 924348"/>
                    <a:gd name="connsiteY2" fmla="*/ 220123 h 220122"/>
                    <a:gd name="connsiteX3" fmla="*/ 136440 w 924348"/>
                    <a:gd name="connsiteY3" fmla="*/ 124016 h 220122"/>
                    <a:gd name="connsiteX4" fmla="*/ 800333 w 924348"/>
                    <a:gd name="connsiteY4" fmla="*/ 124016 h 220122"/>
                    <a:gd name="connsiteX5" fmla="*/ 800333 w 924348"/>
                    <a:gd name="connsiteY5" fmla="*/ 220123 h 220122"/>
                    <a:gd name="connsiteX6" fmla="*/ 924348 w 924348"/>
                    <a:gd name="connsiteY6" fmla="*/ 220123 h 220122"/>
                    <a:gd name="connsiteX7" fmla="*/ 924348 w 924348"/>
                    <a:gd name="connsiteY7" fmla="*/ 0 h 220122"/>
                    <a:gd name="connsiteX8" fmla="*/ 2709 w 924348"/>
                    <a:gd name="connsiteY8" fmla="*/ 0 h 22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122">
                      <a:moveTo>
                        <a:pt x="2709" y="0"/>
                      </a:moveTo>
                      <a:cubicBezTo>
                        <a:pt x="2709" y="0"/>
                        <a:pt x="-3387" y="220123"/>
                        <a:pt x="2709" y="220123"/>
                      </a:cubicBezTo>
                      <a:cubicBezTo>
                        <a:pt x="8805" y="220123"/>
                        <a:pt x="136440" y="220123"/>
                        <a:pt x="136440" y="220123"/>
                      </a:cubicBezTo>
                      <a:lnTo>
                        <a:pt x="136440" y="124016"/>
                      </a:lnTo>
                      <a:lnTo>
                        <a:pt x="800333" y="124016"/>
                      </a:lnTo>
                      <a:lnTo>
                        <a:pt x="800333" y="220123"/>
                      </a:lnTo>
                      <a:lnTo>
                        <a:pt x="924348" y="220123"/>
                      </a:lnTo>
                      <a:lnTo>
                        <a:pt x="924348" y="0"/>
                      </a:lnTo>
                      <a:lnTo>
                        <a:pt x="2709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3572A8E2-053B-4D5D-9D9F-4B158D9B8D29}"/>
                    </a:ext>
                  </a:extLst>
                </p:cNvPr>
                <p:cNvSpPr/>
                <p:nvPr/>
              </p:nvSpPr>
              <p:spPr>
                <a:xfrm>
                  <a:off x="5653658" y="3193351"/>
                  <a:ext cx="924348" cy="220217"/>
                </a:xfrm>
                <a:custGeom>
                  <a:avLst/>
                  <a:gdLst>
                    <a:gd name="connsiteX0" fmla="*/ 921639 w 924348"/>
                    <a:gd name="connsiteY0" fmla="*/ 220123 h 220217"/>
                    <a:gd name="connsiteX1" fmla="*/ 921639 w 924348"/>
                    <a:gd name="connsiteY1" fmla="*/ 0 h 220217"/>
                    <a:gd name="connsiteX2" fmla="*/ 787908 w 924348"/>
                    <a:gd name="connsiteY2" fmla="*/ 0 h 220217"/>
                    <a:gd name="connsiteX3" fmla="*/ 787908 w 924348"/>
                    <a:gd name="connsiteY3" fmla="*/ 96107 h 220217"/>
                    <a:gd name="connsiteX4" fmla="*/ 124016 w 924348"/>
                    <a:gd name="connsiteY4" fmla="*/ 96107 h 220217"/>
                    <a:gd name="connsiteX5" fmla="*/ 124016 w 924348"/>
                    <a:gd name="connsiteY5" fmla="*/ 95 h 220217"/>
                    <a:gd name="connsiteX6" fmla="*/ 0 w 924348"/>
                    <a:gd name="connsiteY6" fmla="*/ 95 h 220217"/>
                    <a:gd name="connsiteX7" fmla="*/ 0 w 924348"/>
                    <a:gd name="connsiteY7" fmla="*/ 220218 h 220217"/>
                    <a:gd name="connsiteX8" fmla="*/ 921639 w 924348"/>
                    <a:gd name="connsiteY8" fmla="*/ 220218 h 2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217">
                      <a:moveTo>
                        <a:pt x="921639" y="220123"/>
                      </a:moveTo>
                      <a:cubicBezTo>
                        <a:pt x="921639" y="220123"/>
                        <a:pt x="927735" y="0"/>
                        <a:pt x="921639" y="0"/>
                      </a:cubicBezTo>
                      <a:cubicBezTo>
                        <a:pt x="915543" y="0"/>
                        <a:pt x="787908" y="0"/>
                        <a:pt x="787908" y="0"/>
                      </a:cubicBezTo>
                      <a:lnTo>
                        <a:pt x="787908" y="96107"/>
                      </a:lnTo>
                      <a:lnTo>
                        <a:pt x="124016" y="96107"/>
                      </a:lnTo>
                      <a:lnTo>
                        <a:pt x="124016" y="95"/>
                      </a:lnTo>
                      <a:lnTo>
                        <a:pt x="0" y="95"/>
                      </a:lnTo>
                      <a:lnTo>
                        <a:pt x="0" y="220218"/>
                      </a:lnTo>
                      <a:lnTo>
                        <a:pt x="921639" y="220218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EE91F08-964C-4B80-B8A4-CC50D684028F}"/>
                    </a:ext>
                  </a:extLst>
                </p:cNvPr>
                <p:cNvSpPr/>
                <p:nvPr/>
              </p:nvSpPr>
              <p:spPr>
                <a:xfrm>
                  <a:off x="5838729" y="268233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1B008885-F59F-49BD-B46F-C8F6D1024EAB}"/>
                    </a:ext>
                  </a:extLst>
                </p:cNvPr>
                <p:cNvSpPr/>
                <p:nvPr/>
              </p:nvSpPr>
              <p:spPr>
                <a:xfrm>
                  <a:off x="5838729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91F34693-9F33-4850-873F-E7C323A02557}"/>
                    </a:ext>
                  </a:extLst>
                </p:cNvPr>
                <p:cNvSpPr/>
                <p:nvPr/>
              </p:nvSpPr>
              <p:spPr>
                <a:xfrm>
                  <a:off x="5838729" y="3065335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BA0FF023-75A6-426A-9E73-BD1C87310353}"/>
                    </a:ext>
                  </a:extLst>
                </p:cNvPr>
                <p:cNvSpPr/>
                <p:nvPr/>
              </p:nvSpPr>
              <p:spPr>
                <a:xfrm>
                  <a:off x="6063709" y="277348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31D32399-5375-44C6-845C-5A50A8D6B92E}"/>
                    </a:ext>
                  </a:extLst>
                </p:cNvPr>
                <p:cNvSpPr/>
                <p:nvPr/>
              </p:nvSpPr>
              <p:spPr>
                <a:xfrm>
                  <a:off x="6063709" y="296808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4F512A81-0D76-4F96-B890-A63E006E18F3}"/>
                    </a:ext>
                  </a:extLst>
                </p:cNvPr>
                <p:cNvSpPr/>
                <p:nvPr/>
              </p:nvSpPr>
              <p:spPr>
                <a:xfrm>
                  <a:off x="6294691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325" name="Picture 324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5DCDB685-D5E4-467B-BBDA-9C5CF16FF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867" y="4441449"/>
                <a:ext cx="341096" cy="429743"/>
              </a:xfrm>
              <a:prstGeom prst="rect">
                <a:avLst/>
              </a:prstGeom>
            </p:spPr>
          </p:pic>
          <p:grpSp>
            <p:nvGrpSpPr>
              <p:cNvPr id="326" name="Graphic 21">
                <a:extLst>
                  <a:ext uri="{FF2B5EF4-FFF2-40B4-BE49-F238E27FC236}">
                    <a16:creationId xmlns:a16="http://schemas.microsoft.com/office/drawing/2014/main" id="{1D382891-B384-4FD2-BDD5-4185F8C9A41A}"/>
                  </a:ext>
                </a:extLst>
              </p:cNvPr>
              <p:cNvGrpSpPr/>
              <p:nvPr/>
            </p:nvGrpSpPr>
            <p:grpSpPr>
              <a:xfrm>
                <a:off x="1812867" y="3745935"/>
                <a:ext cx="299102" cy="304037"/>
                <a:chOff x="5614987" y="3432237"/>
                <a:chExt cx="946785" cy="962406"/>
              </a:xfrm>
              <a:solidFill>
                <a:srgbClr val="FFFFFF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D64763F3-0F97-46EA-A6A5-F4785F0E8672}"/>
                    </a:ext>
                  </a:extLst>
                </p:cNvPr>
                <p:cNvSpPr/>
                <p:nvPr/>
              </p:nvSpPr>
              <p:spPr>
                <a:xfrm>
                  <a:off x="6288880" y="3432237"/>
                  <a:ext cx="272891" cy="267747"/>
                </a:xfrm>
                <a:custGeom>
                  <a:avLst/>
                  <a:gdLst>
                    <a:gd name="connsiteX0" fmla="*/ 0 w 272891"/>
                    <a:gd name="connsiteY0" fmla="*/ 0 h 267747"/>
                    <a:gd name="connsiteX1" fmla="*/ 0 w 272891"/>
                    <a:gd name="connsiteY1" fmla="*/ 124016 h 267747"/>
                    <a:gd name="connsiteX2" fmla="*/ 148876 w 272891"/>
                    <a:gd name="connsiteY2" fmla="*/ 124016 h 267747"/>
                    <a:gd name="connsiteX3" fmla="*/ 148876 w 272891"/>
                    <a:gd name="connsiteY3" fmla="*/ 267748 h 267747"/>
                    <a:gd name="connsiteX4" fmla="*/ 272891 w 272891"/>
                    <a:gd name="connsiteY4" fmla="*/ 267748 h 267747"/>
                    <a:gd name="connsiteX5" fmla="*/ 272891 w 272891"/>
                    <a:gd name="connsiteY5" fmla="*/ 0 h 26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747">
                      <a:moveTo>
                        <a:pt x="0" y="0"/>
                      </a:moveTo>
                      <a:lnTo>
                        <a:pt x="0" y="124016"/>
                      </a:lnTo>
                      <a:lnTo>
                        <a:pt x="148876" y="124016"/>
                      </a:lnTo>
                      <a:lnTo>
                        <a:pt x="148876" y="267748"/>
                      </a:lnTo>
                      <a:lnTo>
                        <a:pt x="272891" y="267748"/>
                      </a:lnTo>
                      <a:lnTo>
                        <a:pt x="272891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36FFF015-C4A4-4D27-B590-881F9F820531}"/>
                    </a:ext>
                  </a:extLst>
                </p:cNvPr>
                <p:cNvSpPr/>
                <p:nvPr/>
              </p:nvSpPr>
              <p:spPr>
                <a:xfrm>
                  <a:off x="5614987" y="4126991"/>
                  <a:ext cx="272891" cy="267652"/>
                </a:xfrm>
                <a:custGeom>
                  <a:avLst/>
                  <a:gdLst>
                    <a:gd name="connsiteX0" fmla="*/ 272891 w 272891"/>
                    <a:gd name="connsiteY0" fmla="*/ 267653 h 267652"/>
                    <a:gd name="connsiteX1" fmla="*/ 272891 w 272891"/>
                    <a:gd name="connsiteY1" fmla="*/ 143637 h 267652"/>
                    <a:gd name="connsiteX2" fmla="*/ 124016 w 272891"/>
                    <a:gd name="connsiteY2" fmla="*/ 143637 h 267652"/>
                    <a:gd name="connsiteX3" fmla="*/ 124016 w 272891"/>
                    <a:gd name="connsiteY3" fmla="*/ 0 h 267652"/>
                    <a:gd name="connsiteX4" fmla="*/ 0 w 272891"/>
                    <a:gd name="connsiteY4" fmla="*/ 0 h 267652"/>
                    <a:gd name="connsiteX5" fmla="*/ 0 w 272891"/>
                    <a:gd name="connsiteY5" fmla="*/ 267653 h 26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652">
                      <a:moveTo>
                        <a:pt x="272891" y="267653"/>
                      </a:moveTo>
                      <a:lnTo>
                        <a:pt x="272891" y="143637"/>
                      </a:lnTo>
                      <a:lnTo>
                        <a:pt x="124016" y="143637"/>
                      </a:lnTo>
                      <a:lnTo>
                        <a:pt x="124016" y="0"/>
                      </a:lnTo>
                      <a:lnTo>
                        <a:pt x="0" y="0"/>
                      </a:lnTo>
                      <a:lnTo>
                        <a:pt x="0" y="26765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631F6C5A-9179-4C84-BE10-D7FF74F67F2D}"/>
                    </a:ext>
                  </a:extLst>
                </p:cNvPr>
                <p:cNvSpPr/>
                <p:nvPr/>
              </p:nvSpPr>
              <p:spPr>
                <a:xfrm>
                  <a:off x="5690329" y="3495864"/>
                  <a:ext cx="803338" cy="804195"/>
                </a:xfrm>
                <a:custGeom>
                  <a:avLst/>
                  <a:gdLst>
                    <a:gd name="connsiteX0" fmla="*/ 719804 w 803338"/>
                    <a:gd name="connsiteY0" fmla="*/ 637127 h 804195"/>
                    <a:gd name="connsiteX1" fmla="*/ 710851 w 803338"/>
                    <a:gd name="connsiteY1" fmla="*/ 637604 h 804195"/>
                    <a:gd name="connsiteX2" fmla="*/ 602456 w 803338"/>
                    <a:gd name="connsiteY2" fmla="*/ 466630 h 804195"/>
                    <a:gd name="connsiteX3" fmla="*/ 640366 w 803338"/>
                    <a:gd name="connsiteY3" fmla="*/ 385001 h 804195"/>
                    <a:gd name="connsiteX4" fmla="*/ 533400 w 803338"/>
                    <a:gd name="connsiteY4" fmla="*/ 278035 h 804195"/>
                    <a:gd name="connsiteX5" fmla="*/ 493871 w 803338"/>
                    <a:gd name="connsiteY5" fmla="*/ 285655 h 804195"/>
                    <a:gd name="connsiteX6" fmla="*/ 388334 w 803338"/>
                    <a:gd name="connsiteY6" fmla="*/ 143542 h 804195"/>
                    <a:gd name="connsiteX7" fmla="*/ 407765 w 803338"/>
                    <a:gd name="connsiteY7" fmla="*/ 88392 h 804195"/>
                    <a:gd name="connsiteX8" fmla="*/ 319373 w 803338"/>
                    <a:gd name="connsiteY8" fmla="*/ 0 h 804195"/>
                    <a:gd name="connsiteX9" fmla="*/ 230981 w 803338"/>
                    <a:gd name="connsiteY9" fmla="*/ 88392 h 804195"/>
                    <a:gd name="connsiteX10" fmla="*/ 319373 w 803338"/>
                    <a:gd name="connsiteY10" fmla="*/ 176784 h 804195"/>
                    <a:gd name="connsiteX11" fmla="*/ 329470 w 803338"/>
                    <a:gd name="connsiteY11" fmla="*/ 176117 h 804195"/>
                    <a:gd name="connsiteX12" fmla="*/ 442627 w 803338"/>
                    <a:gd name="connsiteY12" fmla="*/ 328517 h 804195"/>
                    <a:gd name="connsiteX13" fmla="*/ 428720 w 803338"/>
                    <a:gd name="connsiteY13" fmla="*/ 362807 h 804195"/>
                    <a:gd name="connsiteX14" fmla="*/ 131826 w 803338"/>
                    <a:gd name="connsiteY14" fmla="*/ 389477 h 804195"/>
                    <a:gd name="connsiteX15" fmla="*/ 71342 w 803338"/>
                    <a:gd name="connsiteY15" fmla="*/ 355759 h 804195"/>
                    <a:gd name="connsiteX16" fmla="*/ 0 w 803338"/>
                    <a:gd name="connsiteY16" fmla="*/ 427101 h 804195"/>
                    <a:gd name="connsiteX17" fmla="*/ 71342 w 803338"/>
                    <a:gd name="connsiteY17" fmla="*/ 498443 h 804195"/>
                    <a:gd name="connsiteX18" fmla="*/ 136589 w 803338"/>
                    <a:gd name="connsiteY18" fmla="*/ 455962 h 804195"/>
                    <a:gd name="connsiteX19" fmla="*/ 435959 w 803338"/>
                    <a:gd name="connsiteY19" fmla="*/ 429006 h 804195"/>
                    <a:gd name="connsiteX20" fmla="*/ 455200 w 803338"/>
                    <a:gd name="connsiteY20" fmla="*/ 457867 h 804195"/>
                    <a:gd name="connsiteX21" fmla="*/ 372047 w 803338"/>
                    <a:gd name="connsiteY21" fmla="*/ 592550 h 804195"/>
                    <a:gd name="connsiteX22" fmla="*/ 371189 w 803338"/>
                    <a:gd name="connsiteY22" fmla="*/ 592550 h 804195"/>
                    <a:gd name="connsiteX23" fmla="*/ 299847 w 803338"/>
                    <a:gd name="connsiteY23" fmla="*/ 663893 h 804195"/>
                    <a:gd name="connsiteX24" fmla="*/ 371189 w 803338"/>
                    <a:gd name="connsiteY24" fmla="*/ 735235 h 804195"/>
                    <a:gd name="connsiteX25" fmla="*/ 442532 w 803338"/>
                    <a:gd name="connsiteY25" fmla="*/ 663893 h 804195"/>
                    <a:gd name="connsiteX26" fmla="*/ 430625 w 803338"/>
                    <a:gd name="connsiteY26" fmla="*/ 624554 h 804195"/>
                    <a:gd name="connsiteX27" fmla="*/ 513588 w 803338"/>
                    <a:gd name="connsiteY27" fmla="*/ 490157 h 804195"/>
                    <a:gd name="connsiteX28" fmla="*/ 533305 w 803338"/>
                    <a:gd name="connsiteY28" fmla="*/ 492061 h 804195"/>
                    <a:gd name="connsiteX29" fmla="*/ 539401 w 803338"/>
                    <a:gd name="connsiteY29" fmla="*/ 491776 h 804195"/>
                    <a:gd name="connsiteX30" fmla="*/ 652939 w 803338"/>
                    <a:gd name="connsiteY30" fmla="*/ 670846 h 804195"/>
                    <a:gd name="connsiteX31" fmla="*/ 636270 w 803338"/>
                    <a:gd name="connsiteY31" fmla="*/ 720661 h 804195"/>
                    <a:gd name="connsiteX32" fmla="*/ 719804 w 803338"/>
                    <a:gd name="connsiteY32" fmla="*/ 804196 h 804195"/>
                    <a:gd name="connsiteX33" fmla="*/ 803339 w 803338"/>
                    <a:gd name="connsiteY33" fmla="*/ 720661 h 804195"/>
                    <a:gd name="connsiteX34" fmla="*/ 719804 w 803338"/>
                    <a:gd name="connsiteY34" fmla="*/ 637127 h 804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803338" h="804195">
                      <a:moveTo>
                        <a:pt x="719804" y="637127"/>
                      </a:moveTo>
                      <a:cubicBezTo>
                        <a:pt x="716756" y="637127"/>
                        <a:pt x="713804" y="637318"/>
                        <a:pt x="710851" y="637604"/>
                      </a:cubicBezTo>
                      <a:lnTo>
                        <a:pt x="602456" y="466630"/>
                      </a:lnTo>
                      <a:cubicBezTo>
                        <a:pt x="625602" y="447008"/>
                        <a:pt x="640366" y="417767"/>
                        <a:pt x="640366" y="385001"/>
                      </a:cubicBezTo>
                      <a:cubicBezTo>
                        <a:pt x="640366" y="325946"/>
                        <a:pt x="592455" y="278035"/>
                        <a:pt x="533400" y="278035"/>
                      </a:cubicBezTo>
                      <a:cubicBezTo>
                        <a:pt x="519398" y="278035"/>
                        <a:pt x="506159" y="280797"/>
                        <a:pt x="493871" y="285655"/>
                      </a:cubicBezTo>
                      <a:lnTo>
                        <a:pt x="388334" y="143542"/>
                      </a:lnTo>
                      <a:cubicBezTo>
                        <a:pt x="400431" y="128397"/>
                        <a:pt x="407765" y="109252"/>
                        <a:pt x="407765" y="88392"/>
                      </a:cubicBezTo>
                      <a:cubicBezTo>
                        <a:pt x="407765" y="39624"/>
                        <a:pt x="368237" y="0"/>
                        <a:pt x="319373" y="0"/>
                      </a:cubicBezTo>
                      <a:cubicBezTo>
                        <a:pt x="270605" y="0"/>
                        <a:pt x="230981" y="39529"/>
                        <a:pt x="230981" y="88392"/>
                      </a:cubicBezTo>
                      <a:cubicBezTo>
                        <a:pt x="230981" y="137160"/>
                        <a:pt x="270510" y="176784"/>
                        <a:pt x="319373" y="176784"/>
                      </a:cubicBezTo>
                      <a:cubicBezTo>
                        <a:pt x="322802" y="176784"/>
                        <a:pt x="326136" y="176498"/>
                        <a:pt x="329470" y="176117"/>
                      </a:cubicBezTo>
                      <a:lnTo>
                        <a:pt x="442627" y="328517"/>
                      </a:lnTo>
                      <a:cubicBezTo>
                        <a:pt x="436150" y="338900"/>
                        <a:pt x="431292" y="350425"/>
                        <a:pt x="428720" y="362807"/>
                      </a:cubicBezTo>
                      <a:cubicBezTo>
                        <a:pt x="323279" y="372428"/>
                        <a:pt x="200597" y="383572"/>
                        <a:pt x="131826" y="389477"/>
                      </a:cubicBezTo>
                      <a:cubicBezTo>
                        <a:pt x="119253" y="369284"/>
                        <a:pt x="96869" y="355759"/>
                        <a:pt x="71342" y="355759"/>
                      </a:cubicBezTo>
                      <a:cubicBezTo>
                        <a:pt x="31909" y="355759"/>
                        <a:pt x="0" y="387668"/>
                        <a:pt x="0" y="427101"/>
                      </a:cubicBezTo>
                      <a:cubicBezTo>
                        <a:pt x="0" y="466535"/>
                        <a:pt x="31909" y="498443"/>
                        <a:pt x="71342" y="498443"/>
                      </a:cubicBezTo>
                      <a:cubicBezTo>
                        <a:pt x="100489" y="498443"/>
                        <a:pt x="125444" y="480917"/>
                        <a:pt x="136589" y="455962"/>
                      </a:cubicBezTo>
                      <a:cubicBezTo>
                        <a:pt x="210979" y="449580"/>
                        <a:pt x="342043" y="437674"/>
                        <a:pt x="435959" y="429006"/>
                      </a:cubicBezTo>
                      <a:cubicBezTo>
                        <a:pt x="440817" y="439674"/>
                        <a:pt x="447294" y="449390"/>
                        <a:pt x="455200" y="457867"/>
                      </a:cubicBezTo>
                      <a:lnTo>
                        <a:pt x="372047" y="592550"/>
                      </a:lnTo>
                      <a:cubicBezTo>
                        <a:pt x="371761" y="592550"/>
                        <a:pt x="371475" y="592550"/>
                        <a:pt x="371189" y="592550"/>
                      </a:cubicBezTo>
                      <a:cubicBezTo>
                        <a:pt x="331756" y="592550"/>
                        <a:pt x="299847" y="624459"/>
                        <a:pt x="299847" y="663893"/>
                      </a:cubicBezTo>
                      <a:cubicBezTo>
                        <a:pt x="299847" y="703326"/>
                        <a:pt x="331756" y="735235"/>
                        <a:pt x="371189" y="735235"/>
                      </a:cubicBezTo>
                      <a:cubicBezTo>
                        <a:pt x="410623" y="735235"/>
                        <a:pt x="442532" y="703326"/>
                        <a:pt x="442532" y="663893"/>
                      </a:cubicBezTo>
                      <a:cubicBezTo>
                        <a:pt x="442532" y="649319"/>
                        <a:pt x="438150" y="635794"/>
                        <a:pt x="430625" y="624554"/>
                      </a:cubicBezTo>
                      <a:lnTo>
                        <a:pt x="513588" y="490157"/>
                      </a:lnTo>
                      <a:cubicBezTo>
                        <a:pt x="519970" y="491395"/>
                        <a:pt x="526542" y="492061"/>
                        <a:pt x="533305" y="492061"/>
                      </a:cubicBezTo>
                      <a:cubicBezTo>
                        <a:pt x="535400" y="492061"/>
                        <a:pt x="537401" y="491871"/>
                        <a:pt x="539401" y="491776"/>
                      </a:cubicBezTo>
                      <a:lnTo>
                        <a:pt x="652939" y="670846"/>
                      </a:lnTo>
                      <a:cubicBezTo>
                        <a:pt x="642557" y="684752"/>
                        <a:pt x="636270" y="701993"/>
                        <a:pt x="636270" y="720661"/>
                      </a:cubicBezTo>
                      <a:cubicBezTo>
                        <a:pt x="636270" y="766763"/>
                        <a:pt x="673608" y="804196"/>
                        <a:pt x="719804" y="804196"/>
                      </a:cubicBezTo>
                      <a:cubicBezTo>
                        <a:pt x="766001" y="804196"/>
                        <a:pt x="803339" y="766858"/>
                        <a:pt x="803339" y="720661"/>
                      </a:cubicBezTo>
                      <a:cubicBezTo>
                        <a:pt x="803339" y="674465"/>
                        <a:pt x="765905" y="637127"/>
                        <a:pt x="719804" y="63712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F5EB9D3-2FE0-4DB0-B9FB-FC1B56150170}"/>
                </a:ext>
              </a:extLst>
            </p:cNvPr>
            <p:cNvGrpSpPr/>
            <p:nvPr/>
          </p:nvGrpSpPr>
          <p:grpSpPr>
            <a:xfrm>
              <a:off x="2738845" y="3088902"/>
              <a:ext cx="459325" cy="1567892"/>
              <a:chOff x="2738845" y="3088902"/>
              <a:chExt cx="459325" cy="1567892"/>
            </a:xfrm>
          </p:grpSpPr>
          <p:cxnSp>
            <p:nvCxnSpPr>
              <p:cNvPr id="318" name="Connector: Elbow 317">
                <a:extLst>
                  <a:ext uri="{FF2B5EF4-FFF2-40B4-BE49-F238E27FC236}">
                    <a16:creationId xmlns:a16="http://schemas.microsoft.com/office/drawing/2014/main" id="{19D82135-EC88-436C-85D6-ECEF223793E7}"/>
                  </a:ext>
                </a:extLst>
              </p:cNvPr>
              <p:cNvCxnSpPr>
                <a:cxnSpLocks/>
                <a:endCxn id="321" idx="3"/>
              </p:cNvCxnSpPr>
              <p:nvPr/>
            </p:nvCxnSpPr>
            <p:spPr>
              <a:xfrm rot="5400000">
                <a:off x="2061563" y="3766185"/>
                <a:ext cx="1567892" cy="213325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lg" len="med"/>
              </a:ln>
              <a:effectLst/>
            </p:spPr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64E965D4-013B-43F1-B0AA-4AA95D23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8845" y="3869340"/>
                <a:ext cx="45932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EDC16A4-0295-4E23-B0FC-93D987E888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8845" y="3093726"/>
                <a:ext cx="22327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757CAB3-A269-44DC-8A18-73459DB075CA}"/>
                </a:ext>
              </a:extLst>
            </p:cNvPr>
            <p:cNvGrpSpPr/>
            <p:nvPr/>
          </p:nvGrpSpPr>
          <p:grpSpPr>
            <a:xfrm>
              <a:off x="3059935" y="2429829"/>
              <a:ext cx="1439157" cy="2259397"/>
              <a:chOff x="3059935" y="2429829"/>
              <a:chExt cx="1439157" cy="2259397"/>
            </a:xfrm>
          </p:grpSpPr>
          <p:pic>
            <p:nvPicPr>
              <p:cNvPr id="306" name="Picture 305">
                <a:extLst>
                  <a:ext uri="{FF2B5EF4-FFF2-40B4-BE49-F238E27FC236}">
                    <a16:creationId xmlns:a16="http://schemas.microsoft.com/office/drawing/2014/main" id="{5F13FF26-20F6-4EAF-B674-DD0219CE5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268636" y="3386645"/>
                <a:ext cx="1048388" cy="904388"/>
              </a:xfrm>
              <a:prstGeom prst="rect">
                <a:avLst/>
              </a:prstGeom>
            </p:spPr>
          </p:pic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04273F8-C22F-4EF9-B853-523F09F5E9C5}"/>
                  </a:ext>
                </a:extLst>
              </p:cNvPr>
              <p:cNvGrpSpPr/>
              <p:nvPr/>
            </p:nvGrpSpPr>
            <p:grpSpPr>
              <a:xfrm>
                <a:off x="3594648" y="2505899"/>
                <a:ext cx="353076" cy="381008"/>
                <a:chOff x="3218968" y="2962504"/>
                <a:chExt cx="388384" cy="419109"/>
              </a:xfrm>
            </p:grpSpPr>
            <p:pic>
              <p:nvPicPr>
                <p:cNvPr id="315" name="Picture 314">
                  <a:extLst>
                    <a:ext uri="{FF2B5EF4-FFF2-40B4-BE49-F238E27FC236}">
                      <a16:creationId xmlns:a16="http://schemas.microsoft.com/office/drawing/2014/main" id="{08F63853-78C5-4496-ADDD-67FA7A595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331329" y="2962504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E837A1E0-667E-4BE7-8B16-855F84B349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456435" y="3051218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7" name="Graphic 316">
                  <a:extLst>
                    <a:ext uri="{FF2B5EF4-FFF2-40B4-BE49-F238E27FC236}">
                      <a16:creationId xmlns:a16="http://schemas.microsoft.com/office/drawing/2014/main" id="{8B7DDEBF-7F3B-4EC5-9D65-B2AFED4AF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968" y="3130350"/>
                  <a:ext cx="251263" cy="251263"/>
                </a:xfrm>
                <a:prstGeom prst="rect">
                  <a:avLst/>
                </a:prstGeom>
              </p:spPr>
            </p:pic>
          </p:grpSp>
          <p:sp>
            <p:nvSpPr>
              <p:cNvPr id="308" name="Rounded Rectangle 21">
                <a:extLst>
                  <a:ext uri="{FF2B5EF4-FFF2-40B4-BE49-F238E27FC236}">
                    <a16:creationId xmlns:a16="http://schemas.microsoft.com/office/drawing/2014/main" id="{3D4D6736-610B-4B55-BBF5-B988637D17FD}"/>
                  </a:ext>
                </a:extLst>
              </p:cNvPr>
              <p:cNvSpPr/>
              <p:nvPr/>
            </p:nvSpPr>
            <p:spPr bwMode="auto">
              <a:xfrm>
                <a:off x="3059935" y="4365143"/>
                <a:ext cx="1439157" cy="324083"/>
              </a:xfrm>
              <a:prstGeom prst="roundRect">
                <a:avLst>
                  <a:gd name="adj" fmla="val 2741"/>
                </a:avLst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Ingestion 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processing</a:t>
                </a:r>
              </a:p>
            </p:txBody>
          </p: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A6E535E0-EFD6-494B-9E71-F8A6DFFE4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343" y="3034698"/>
                <a:ext cx="0" cy="28520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3D30AD3C-360B-43BF-8D01-5F61EBBE0AAB}"/>
                  </a:ext>
                </a:extLst>
              </p:cNvPr>
              <p:cNvGrpSpPr/>
              <p:nvPr/>
            </p:nvGrpSpPr>
            <p:grpSpPr>
              <a:xfrm>
                <a:off x="3497023" y="2429829"/>
                <a:ext cx="548640" cy="548640"/>
                <a:chOff x="3497023" y="2671875"/>
                <a:chExt cx="548640" cy="548640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A2FB6182-1D71-4B73-A18B-777C46EE3FC8}"/>
                    </a:ext>
                  </a:extLst>
                </p:cNvPr>
                <p:cNvSpPr/>
                <p:nvPr/>
              </p:nvSpPr>
              <p:spPr bwMode="auto">
                <a:xfrm>
                  <a:off x="3497023" y="2671875"/>
                  <a:ext cx="548640" cy="548640"/>
                </a:xfrm>
                <a:prstGeom prst="ellipse">
                  <a:avLst/>
                </a:prstGeom>
                <a:solidFill>
                  <a:srgbClr val="0078D3">
                    <a:lumMod val="9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12" name="Graphic 311">
                  <a:extLst>
                    <a:ext uri="{FF2B5EF4-FFF2-40B4-BE49-F238E27FC236}">
                      <a16:creationId xmlns:a16="http://schemas.microsoft.com/office/drawing/2014/main" id="{CE0F00E0-B777-498E-A8BB-FC4F1BD37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4648" y="2900533"/>
                  <a:ext cx="228421" cy="228421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72BD2A7D-D095-4F01-B4D7-A8AD0B3AB9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712269" y="2736833"/>
                  <a:ext cx="137197" cy="137197"/>
                </a:xfrm>
                <a:prstGeom prst="rect">
                  <a:avLst/>
                </a:prstGeom>
              </p:spPr>
            </p:pic>
            <p:pic>
              <p:nvPicPr>
                <p:cNvPr id="314" name="Picture 313">
                  <a:extLst>
                    <a:ext uri="{FF2B5EF4-FFF2-40B4-BE49-F238E27FC236}">
                      <a16:creationId xmlns:a16="http://schemas.microsoft.com/office/drawing/2014/main" id="{D58DB7F1-8C1C-4F4C-A3B6-1FAE18FAD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826958" y="2817845"/>
                  <a:ext cx="137197" cy="1371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B8A571E-E3EA-4A01-B5D6-F75EB1D8DE93}"/>
                </a:ext>
              </a:extLst>
            </p:cNvPr>
            <p:cNvGrpSpPr/>
            <p:nvPr/>
          </p:nvGrpSpPr>
          <p:grpSpPr>
            <a:xfrm>
              <a:off x="412973" y="2434768"/>
              <a:ext cx="1273327" cy="2884041"/>
              <a:chOff x="412973" y="2434768"/>
              <a:chExt cx="1273327" cy="2884041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D7671B5-6203-40C4-876D-AC2E422744AB}"/>
                  </a:ext>
                </a:extLst>
              </p:cNvPr>
              <p:cNvSpPr/>
              <p:nvPr/>
            </p:nvSpPr>
            <p:spPr bwMode="auto">
              <a:xfrm>
                <a:off x="694230" y="2655127"/>
                <a:ext cx="992070" cy="2443324"/>
              </a:xfrm>
              <a:custGeom>
                <a:avLst/>
                <a:gdLst>
                  <a:gd name="connsiteX0" fmla="*/ 568562 w 992070"/>
                  <a:gd name="connsiteY0" fmla="*/ 0 h 2443324"/>
                  <a:gd name="connsiteX1" fmla="*/ 676485 w 992070"/>
                  <a:gd name="connsiteY1" fmla="*/ 0 h 2443324"/>
                  <a:gd name="connsiteX2" fmla="*/ 676485 w 992070"/>
                  <a:gd name="connsiteY2" fmla="*/ 387341 h 2443324"/>
                  <a:gd name="connsiteX3" fmla="*/ 992070 w 992070"/>
                  <a:gd name="connsiteY3" fmla="*/ 387341 h 2443324"/>
                  <a:gd name="connsiteX4" fmla="*/ 992070 w 992070"/>
                  <a:gd name="connsiteY4" fmla="*/ 497069 h 2443324"/>
                  <a:gd name="connsiteX5" fmla="*/ 676485 w 992070"/>
                  <a:gd name="connsiteY5" fmla="*/ 497069 h 2443324"/>
                  <a:gd name="connsiteX6" fmla="*/ 676485 w 992070"/>
                  <a:gd name="connsiteY6" fmla="*/ 1165808 h 2443324"/>
                  <a:gd name="connsiteX7" fmla="*/ 992070 w 992070"/>
                  <a:gd name="connsiteY7" fmla="*/ 1165808 h 2443324"/>
                  <a:gd name="connsiteX8" fmla="*/ 992070 w 992070"/>
                  <a:gd name="connsiteY8" fmla="*/ 1275536 h 2443324"/>
                  <a:gd name="connsiteX9" fmla="*/ 676485 w 992070"/>
                  <a:gd name="connsiteY9" fmla="*/ 1275536 h 2443324"/>
                  <a:gd name="connsiteX10" fmla="*/ 676485 w 992070"/>
                  <a:gd name="connsiteY10" fmla="*/ 1944275 h 2443324"/>
                  <a:gd name="connsiteX11" fmla="*/ 992070 w 992070"/>
                  <a:gd name="connsiteY11" fmla="*/ 1944275 h 2443324"/>
                  <a:gd name="connsiteX12" fmla="*/ 992070 w 992070"/>
                  <a:gd name="connsiteY12" fmla="*/ 2054003 h 2443324"/>
                  <a:gd name="connsiteX13" fmla="*/ 676485 w 992070"/>
                  <a:gd name="connsiteY13" fmla="*/ 2054003 h 2443324"/>
                  <a:gd name="connsiteX14" fmla="*/ 676485 w 992070"/>
                  <a:gd name="connsiteY14" fmla="*/ 2443322 h 2443324"/>
                  <a:gd name="connsiteX15" fmla="*/ 672478 w 992070"/>
                  <a:gd name="connsiteY15" fmla="*/ 2443322 h 2443324"/>
                  <a:gd name="connsiteX16" fmla="*/ 672478 w 992070"/>
                  <a:gd name="connsiteY16" fmla="*/ 2443324 h 2443324"/>
                  <a:gd name="connsiteX17" fmla="*/ 1 w 992070"/>
                  <a:gd name="connsiteY17" fmla="*/ 2443324 h 2443324"/>
                  <a:gd name="connsiteX18" fmla="*/ 1 w 992070"/>
                  <a:gd name="connsiteY18" fmla="*/ 2335401 h 2443324"/>
                  <a:gd name="connsiteX19" fmla="*/ 568562 w 992070"/>
                  <a:gd name="connsiteY19" fmla="*/ 2335401 h 2443324"/>
                  <a:gd name="connsiteX20" fmla="*/ 568562 w 992070"/>
                  <a:gd name="connsiteY20" fmla="*/ 1664857 h 2443324"/>
                  <a:gd name="connsiteX21" fmla="*/ 0 w 992070"/>
                  <a:gd name="connsiteY21" fmla="*/ 1664857 h 2443324"/>
                  <a:gd name="connsiteX22" fmla="*/ 0 w 992070"/>
                  <a:gd name="connsiteY22" fmla="*/ 1556934 h 2443324"/>
                  <a:gd name="connsiteX23" fmla="*/ 568562 w 992070"/>
                  <a:gd name="connsiteY23" fmla="*/ 1556934 h 2443324"/>
                  <a:gd name="connsiteX24" fmla="*/ 568562 w 992070"/>
                  <a:gd name="connsiteY24" fmla="*/ 886392 h 2443324"/>
                  <a:gd name="connsiteX25" fmla="*/ 2361 w 992070"/>
                  <a:gd name="connsiteY25" fmla="*/ 886392 h 2443324"/>
                  <a:gd name="connsiteX26" fmla="*/ 2361 w 992070"/>
                  <a:gd name="connsiteY26" fmla="*/ 778469 h 2443324"/>
                  <a:gd name="connsiteX27" fmla="*/ 568562 w 992070"/>
                  <a:gd name="connsiteY27" fmla="*/ 778469 h 2443324"/>
                  <a:gd name="connsiteX28" fmla="*/ 568562 w 992070"/>
                  <a:gd name="connsiteY28" fmla="*/ 107924 h 2443324"/>
                  <a:gd name="connsiteX29" fmla="*/ 0 w 992070"/>
                  <a:gd name="connsiteY29" fmla="*/ 107924 h 2443324"/>
                  <a:gd name="connsiteX30" fmla="*/ 0 w 992070"/>
                  <a:gd name="connsiteY30" fmla="*/ 1 h 2443324"/>
                  <a:gd name="connsiteX31" fmla="*/ 568562 w 992070"/>
                  <a:gd name="connsiteY31" fmla="*/ 1 h 244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92070" h="2443324">
                    <a:moveTo>
                      <a:pt x="568562" y="0"/>
                    </a:moveTo>
                    <a:lnTo>
                      <a:pt x="676485" y="0"/>
                    </a:lnTo>
                    <a:lnTo>
                      <a:pt x="676485" y="387341"/>
                    </a:lnTo>
                    <a:lnTo>
                      <a:pt x="992070" y="387341"/>
                    </a:lnTo>
                    <a:lnTo>
                      <a:pt x="992070" y="497069"/>
                    </a:lnTo>
                    <a:lnTo>
                      <a:pt x="676485" y="497069"/>
                    </a:lnTo>
                    <a:lnTo>
                      <a:pt x="676485" y="1165808"/>
                    </a:lnTo>
                    <a:lnTo>
                      <a:pt x="992070" y="1165808"/>
                    </a:lnTo>
                    <a:lnTo>
                      <a:pt x="992070" y="1275536"/>
                    </a:lnTo>
                    <a:lnTo>
                      <a:pt x="676485" y="1275536"/>
                    </a:lnTo>
                    <a:lnTo>
                      <a:pt x="676485" y="1944275"/>
                    </a:lnTo>
                    <a:lnTo>
                      <a:pt x="992070" y="1944275"/>
                    </a:lnTo>
                    <a:lnTo>
                      <a:pt x="992070" y="2054003"/>
                    </a:lnTo>
                    <a:lnTo>
                      <a:pt x="676485" y="2054003"/>
                    </a:lnTo>
                    <a:lnTo>
                      <a:pt x="676485" y="2443322"/>
                    </a:lnTo>
                    <a:lnTo>
                      <a:pt x="672478" y="2443322"/>
                    </a:lnTo>
                    <a:lnTo>
                      <a:pt x="672478" y="2443324"/>
                    </a:lnTo>
                    <a:lnTo>
                      <a:pt x="1" y="2443324"/>
                    </a:lnTo>
                    <a:lnTo>
                      <a:pt x="1" y="2335401"/>
                    </a:lnTo>
                    <a:lnTo>
                      <a:pt x="568562" y="2335401"/>
                    </a:lnTo>
                    <a:lnTo>
                      <a:pt x="568562" y="1664857"/>
                    </a:lnTo>
                    <a:lnTo>
                      <a:pt x="0" y="1664857"/>
                    </a:lnTo>
                    <a:lnTo>
                      <a:pt x="0" y="1556934"/>
                    </a:lnTo>
                    <a:lnTo>
                      <a:pt x="568562" y="1556934"/>
                    </a:lnTo>
                    <a:lnTo>
                      <a:pt x="568562" y="886392"/>
                    </a:lnTo>
                    <a:lnTo>
                      <a:pt x="2361" y="886392"/>
                    </a:lnTo>
                    <a:lnTo>
                      <a:pt x="2361" y="778469"/>
                    </a:lnTo>
                    <a:lnTo>
                      <a:pt x="568562" y="778469"/>
                    </a:lnTo>
                    <a:lnTo>
                      <a:pt x="568562" y="107924"/>
                    </a:lnTo>
                    <a:lnTo>
                      <a:pt x="0" y="107924"/>
                    </a:lnTo>
                    <a:lnTo>
                      <a:pt x="0" y="1"/>
                    </a:lnTo>
                    <a:lnTo>
                      <a:pt x="568562" y="1"/>
                    </a:lnTo>
                    <a:close/>
                  </a:path>
                </a:pathLst>
              </a:cu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AC743813-E86D-4C2B-9620-1320F8804868}"/>
                  </a:ext>
                </a:extLst>
              </p:cNvPr>
              <p:cNvSpPr/>
              <p:nvPr/>
            </p:nvSpPr>
            <p:spPr bwMode="auto">
              <a:xfrm>
                <a:off x="412973" y="2434768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97" name="Truck" title="Icon of a truck with a storage trailer">
                <a:extLst>
                  <a:ext uri="{FF2B5EF4-FFF2-40B4-BE49-F238E27FC236}">
                    <a16:creationId xmlns:a16="http://schemas.microsoft.com/office/drawing/2014/main" id="{04092CAB-0E78-4D3F-B292-B6480C40567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7126" y="2619617"/>
                <a:ext cx="380335" cy="174071"/>
              </a:xfrm>
              <a:custGeom>
                <a:avLst/>
                <a:gdLst>
                  <a:gd name="T0" fmla="*/ 294 w 360"/>
                  <a:gd name="T1" fmla="*/ 148 h 163"/>
                  <a:gd name="T2" fmla="*/ 309 w 360"/>
                  <a:gd name="T3" fmla="*/ 133 h 163"/>
                  <a:gd name="T4" fmla="*/ 324 w 360"/>
                  <a:gd name="T5" fmla="*/ 148 h 163"/>
                  <a:gd name="T6" fmla="*/ 309 w 360"/>
                  <a:gd name="T7" fmla="*/ 163 h 163"/>
                  <a:gd name="T8" fmla="*/ 294 w 360"/>
                  <a:gd name="T9" fmla="*/ 148 h 163"/>
                  <a:gd name="T10" fmla="*/ 80 w 360"/>
                  <a:gd name="T11" fmla="*/ 163 h 163"/>
                  <a:gd name="T12" fmla="*/ 95 w 360"/>
                  <a:gd name="T13" fmla="*/ 148 h 163"/>
                  <a:gd name="T14" fmla="*/ 80 w 360"/>
                  <a:gd name="T15" fmla="*/ 133 h 163"/>
                  <a:gd name="T16" fmla="*/ 65 w 360"/>
                  <a:gd name="T17" fmla="*/ 148 h 163"/>
                  <a:gd name="T18" fmla="*/ 80 w 360"/>
                  <a:gd name="T19" fmla="*/ 163 h 163"/>
                  <a:gd name="T20" fmla="*/ 346 w 360"/>
                  <a:gd name="T21" fmla="*/ 148 h 163"/>
                  <a:gd name="T22" fmla="*/ 346 w 360"/>
                  <a:gd name="T23" fmla="*/ 110 h 163"/>
                  <a:gd name="T24" fmla="*/ 333 w 360"/>
                  <a:gd name="T25" fmla="*/ 97 h 163"/>
                  <a:gd name="T26" fmla="*/ 207 w 360"/>
                  <a:gd name="T27" fmla="*/ 97 h 163"/>
                  <a:gd name="T28" fmla="*/ 95 w 360"/>
                  <a:gd name="T29" fmla="*/ 148 h 163"/>
                  <a:gd name="T30" fmla="*/ 294 w 360"/>
                  <a:gd name="T31" fmla="*/ 148 h 163"/>
                  <a:gd name="T32" fmla="*/ 324 w 360"/>
                  <a:gd name="T33" fmla="*/ 148 h 163"/>
                  <a:gd name="T34" fmla="*/ 360 w 360"/>
                  <a:gd name="T35" fmla="*/ 148 h 163"/>
                  <a:gd name="T36" fmla="*/ 207 w 360"/>
                  <a:gd name="T37" fmla="*/ 148 h 163"/>
                  <a:gd name="T38" fmla="*/ 207 w 360"/>
                  <a:gd name="T39" fmla="*/ 0 h 163"/>
                  <a:gd name="T40" fmla="*/ 22 w 360"/>
                  <a:gd name="T41" fmla="*/ 0 h 163"/>
                  <a:gd name="T42" fmla="*/ 22 w 360"/>
                  <a:gd name="T43" fmla="*/ 148 h 163"/>
                  <a:gd name="T44" fmla="*/ 65 w 360"/>
                  <a:gd name="T45" fmla="*/ 148 h 163"/>
                  <a:gd name="T46" fmla="*/ 295 w 360"/>
                  <a:gd name="T47" fmla="*/ 97 h 163"/>
                  <a:gd name="T48" fmla="*/ 251 w 360"/>
                  <a:gd name="T49" fmla="*/ 52 h 163"/>
                  <a:gd name="T50" fmla="*/ 207 w 360"/>
                  <a:gd name="T51" fmla="*/ 52 h 163"/>
                  <a:gd name="T52" fmla="*/ 22 w 360"/>
                  <a:gd name="T53" fmla="*/ 133 h 163"/>
                  <a:gd name="T54" fmla="*/ 0 w 360"/>
                  <a:gd name="T55" fmla="*/ 13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0" h="163">
                    <a:moveTo>
                      <a:pt x="294" y="148"/>
                    </a:moveTo>
                    <a:cubicBezTo>
                      <a:pt x="294" y="139"/>
                      <a:pt x="301" y="133"/>
                      <a:pt x="309" y="133"/>
                    </a:cubicBezTo>
                    <a:cubicBezTo>
                      <a:pt x="317" y="133"/>
                      <a:pt x="324" y="139"/>
                      <a:pt x="324" y="148"/>
                    </a:cubicBezTo>
                    <a:cubicBezTo>
                      <a:pt x="324" y="156"/>
                      <a:pt x="317" y="163"/>
                      <a:pt x="309" y="163"/>
                    </a:cubicBezTo>
                    <a:cubicBezTo>
                      <a:pt x="301" y="163"/>
                      <a:pt x="294" y="156"/>
                      <a:pt x="294" y="148"/>
                    </a:cubicBezTo>
                    <a:close/>
                    <a:moveTo>
                      <a:pt x="80" y="163"/>
                    </a:moveTo>
                    <a:cubicBezTo>
                      <a:pt x="88" y="163"/>
                      <a:pt x="95" y="156"/>
                      <a:pt x="95" y="148"/>
                    </a:cubicBezTo>
                    <a:cubicBezTo>
                      <a:pt x="95" y="139"/>
                      <a:pt x="88" y="133"/>
                      <a:pt x="80" y="133"/>
                    </a:cubicBezTo>
                    <a:cubicBezTo>
                      <a:pt x="72" y="133"/>
                      <a:pt x="65" y="139"/>
                      <a:pt x="65" y="148"/>
                    </a:cubicBezTo>
                    <a:cubicBezTo>
                      <a:pt x="65" y="156"/>
                      <a:pt x="72" y="163"/>
                      <a:pt x="80" y="163"/>
                    </a:cubicBezTo>
                    <a:close/>
                    <a:moveTo>
                      <a:pt x="346" y="148"/>
                    </a:moveTo>
                    <a:cubicBezTo>
                      <a:pt x="346" y="110"/>
                      <a:pt x="346" y="110"/>
                      <a:pt x="346" y="110"/>
                    </a:cubicBezTo>
                    <a:cubicBezTo>
                      <a:pt x="346" y="103"/>
                      <a:pt x="340" y="97"/>
                      <a:pt x="333" y="97"/>
                    </a:cubicBezTo>
                    <a:cubicBezTo>
                      <a:pt x="207" y="97"/>
                      <a:pt x="207" y="97"/>
                      <a:pt x="207" y="97"/>
                    </a:cubicBezTo>
                    <a:moveTo>
                      <a:pt x="95" y="148"/>
                    </a:moveTo>
                    <a:cubicBezTo>
                      <a:pt x="294" y="148"/>
                      <a:pt x="294" y="148"/>
                      <a:pt x="294" y="148"/>
                    </a:cubicBezTo>
                    <a:moveTo>
                      <a:pt x="324" y="148"/>
                    </a:moveTo>
                    <a:cubicBezTo>
                      <a:pt x="360" y="148"/>
                      <a:pt x="360" y="148"/>
                      <a:pt x="360" y="148"/>
                    </a:cubicBezTo>
                    <a:moveTo>
                      <a:pt x="207" y="148"/>
                    </a:moveTo>
                    <a:cubicBezTo>
                      <a:pt x="207" y="0"/>
                      <a:pt x="207" y="0"/>
                      <a:pt x="20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8"/>
                      <a:pt x="22" y="148"/>
                      <a:pt x="22" y="148"/>
                    </a:cubicBezTo>
                    <a:cubicBezTo>
                      <a:pt x="65" y="148"/>
                      <a:pt x="65" y="148"/>
                      <a:pt x="65" y="148"/>
                    </a:cubicBezTo>
                    <a:moveTo>
                      <a:pt x="295" y="97"/>
                    </a:moveTo>
                    <a:cubicBezTo>
                      <a:pt x="251" y="52"/>
                      <a:pt x="251" y="52"/>
                      <a:pt x="251" y="52"/>
                    </a:cubicBezTo>
                    <a:cubicBezTo>
                      <a:pt x="207" y="52"/>
                      <a:pt x="207" y="52"/>
                      <a:pt x="207" y="52"/>
                    </a:cubicBezTo>
                    <a:moveTo>
                      <a:pt x="22" y="133"/>
                    </a:moveTo>
                    <a:cubicBezTo>
                      <a:pt x="0" y="133"/>
                      <a:pt x="0" y="133"/>
                      <a:pt x="0" y="13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6D24E87-7DC8-4773-AD5F-68059DF95B69}"/>
                  </a:ext>
                </a:extLst>
              </p:cNvPr>
              <p:cNvSpPr/>
              <p:nvPr/>
            </p:nvSpPr>
            <p:spPr bwMode="auto">
              <a:xfrm>
                <a:off x="412973" y="3213235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9" name="building_7" title="Icon of a building with a curved section protruding from it">
                <a:extLst>
                  <a:ext uri="{FF2B5EF4-FFF2-40B4-BE49-F238E27FC236}">
                    <a16:creationId xmlns:a16="http://schemas.microsoft.com/office/drawing/2014/main" id="{68E52BA0-01DB-4F17-833E-01B7792B707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5949" y="3333715"/>
                <a:ext cx="262689" cy="297445"/>
              </a:xfrm>
              <a:custGeom>
                <a:avLst/>
                <a:gdLst>
                  <a:gd name="T0" fmla="*/ 142 w 235"/>
                  <a:gd name="T1" fmla="*/ 110 h 269"/>
                  <a:gd name="T2" fmla="*/ 168 w 235"/>
                  <a:gd name="T3" fmla="*/ 110 h 269"/>
                  <a:gd name="T4" fmla="*/ 235 w 235"/>
                  <a:gd name="T5" fmla="*/ 176 h 269"/>
                  <a:gd name="T6" fmla="*/ 235 w 235"/>
                  <a:gd name="T7" fmla="*/ 269 h 269"/>
                  <a:gd name="T8" fmla="*/ 142 w 235"/>
                  <a:gd name="T9" fmla="*/ 94 h 269"/>
                  <a:gd name="T10" fmla="*/ 142 w 235"/>
                  <a:gd name="T11" fmla="*/ 72 h 269"/>
                  <a:gd name="T12" fmla="*/ 0 w 235"/>
                  <a:gd name="T13" fmla="*/ 72 h 269"/>
                  <a:gd name="T14" fmla="*/ 0 w 235"/>
                  <a:gd name="T15" fmla="*/ 269 h 269"/>
                  <a:gd name="T16" fmla="*/ 54 w 235"/>
                  <a:gd name="T17" fmla="*/ 269 h 269"/>
                  <a:gd name="T18" fmla="*/ 54 w 235"/>
                  <a:gd name="T19" fmla="*/ 215 h 269"/>
                  <a:gd name="T20" fmla="*/ 91 w 235"/>
                  <a:gd name="T21" fmla="*/ 215 h 269"/>
                  <a:gd name="T22" fmla="*/ 91 w 235"/>
                  <a:gd name="T23" fmla="*/ 269 h 269"/>
                  <a:gd name="T24" fmla="*/ 142 w 235"/>
                  <a:gd name="T25" fmla="*/ 269 h 269"/>
                  <a:gd name="T26" fmla="*/ 142 w 235"/>
                  <a:gd name="T27" fmla="*/ 110 h 269"/>
                  <a:gd name="T28" fmla="*/ 142 w 235"/>
                  <a:gd name="T29" fmla="*/ 94 h 269"/>
                  <a:gd name="T30" fmla="*/ 127 w 235"/>
                  <a:gd name="T31" fmla="*/ 72 h 269"/>
                  <a:gd name="T32" fmla="*/ 127 w 235"/>
                  <a:gd name="T33" fmla="*/ 37 h 269"/>
                  <a:gd name="T34" fmla="*/ 16 w 235"/>
                  <a:gd name="T35" fmla="*/ 37 h 269"/>
                  <a:gd name="T36" fmla="*/ 16 w 235"/>
                  <a:gd name="T37" fmla="*/ 72 h 269"/>
                  <a:gd name="T38" fmla="*/ 90 w 235"/>
                  <a:gd name="T39" fmla="*/ 37 h 269"/>
                  <a:gd name="T40" fmla="*/ 90 w 235"/>
                  <a:gd name="T41" fmla="*/ 0 h 269"/>
                  <a:gd name="T42" fmla="*/ 53 w 235"/>
                  <a:gd name="T43" fmla="*/ 0 h 269"/>
                  <a:gd name="T44" fmla="*/ 53 w 235"/>
                  <a:gd name="T45" fmla="*/ 37 h 269"/>
                  <a:gd name="T46" fmla="*/ 36 w 235"/>
                  <a:gd name="T47" fmla="*/ 106 h 269"/>
                  <a:gd name="T48" fmla="*/ 36 w 235"/>
                  <a:gd name="T49" fmla="*/ 129 h 269"/>
                  <a:gd name="T50" fmla="*/ 71 w 235"/>
                  <a:gd name="T51" fmla="*/ 106 h 269"/>
                  <a:gd name="T52" fmla="*/ 71 w 235"/>
                  <a:gd name="T53" fmla="*/ 129 h 269"/>
                  <a:gd name="T54" fmla="*/ 108 w 235"/>
                  <a:gd name="T55" fmla="*/ 106 h 269"/>
                  <a:gd name="T56" fmla="*/ 108 w 235"/>
                  <a:gd name="T57" fmla="*/ 129 h 269"/>
                  <a:gd name="T58" fmla="*/ 36 w 235"/>
                  <a:gd name="T59" fmla="*/ 160 h 269"/>
                  <a:gd name="T60" fmla="*/ 36 w 235"/>
                  <a:gd name="T61" fmla="*/ 184 h 269"/>
                  <a:gd name="T62" fmla="*/ 71 w 235"/>
                  <a:gd name="T63" fmla="*/ 160 h 269"/>
                  <a:gd name="T64" fmla="*/ 71 w 235"/>
                  <a:gd name="T65" fmla="*/ 184 h 269"/>
                  <a:gd name="T66" fmla="*/ 108 w 235"/>
                  <a:gd name="T67" fmla="*/ 160 h 269"/>
                  <a:gd name="T68" fmla="*/ 108 w 235"/>
                  <a:gd name="T69" fmla="*/ 184 h 269"/>
                  <a:gd name="T70" fmla="*/ 175 w 235"/>
                  <a:gd name="T71" fmla="*/ 269 h 269"/>
                  <a:gd name="T72" fmla="*/ 201 w 235"/>
                  <a:gd name="T73" fmla="*/ 269 h 269"/>
                  <a:gd name="T74" fmla="*/ 175 w 235"/>
                  <a:gd name="T75" fmla="*/ 235 h 269"/>
                  <a:gd name="T76" fmla="*/ 201 w 235"/>
                  <a:gd name="T77" fmla="*/ 235 h 269"/>
                  <a:gd name="T78" fmla="*/ 175 w 235"/>
                  <a:gd name="T79" fmla="*/ 200 h 269"/>
                  <a:gd name="T80" fmla="*/ 201 w 235"/>
                  <a:gd name="T81" fmla="*/ 200 h 269"/>
                  <a:gd name="T82" fmla="*/ 175 w 235"/>
                  <a:gd name="T83" fmla="*/ 166 h 269"/>
                  <a:gd name="T84" fmla="*/ 201 w 235"/>
                  <a:gd name="T85" fmla="*/ 166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269">
                    <a:moveTo>
                      <a:pt x="142" y="110"/>
                    </a:moveTo>
                    <a:cubicBezTo>
                      <a:pt x="168" y="110"/>
                      <a:pt x="168" y="110"/>
                      <a:pt x="168" y="110"/>
                    </a:cubicBezTo>
                    <a:cubicBezTo>
                      <a:pt x="205" y="110"/>
                      <a:pt x="235" y="140"/>
                      <a:pt x="235" y="176"/>
                    </a:cubicBezTo>
                    <a:cubicBezTo>
                      <a:pt x="235" y="269"/>
                      <a:pt x="235" y="269"/>
                      <a:pt x="235" y="269"/>
                    </a:cubicBezTo>
                    <a:moveTo>
                      <a:pt x="142" y="94"/>
                    </a:moveTo>
                    <a:cubicBezTo>
                      <a:pt x="142" y="72"/>
                      <a:pt x="142" y="72"/>
                      <a:pt x="142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54" y="269"/>
                      <a:pt x="54" y="269"/>
                      <a:pt x="54" y="269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91" y="215"/>
                      <a:pt x="91" y="215"/>
                      <a:pt x="91" y="215"/>
                    </a:cubicBezTo>
                    <a:cubicBezTo>
                      <a:pt x="91" y="269"/>
                      <a:pt x="91" y="269"/>
                      <a:pt x="91" y="269"/>
                    </a:cubicBezTo>
                    <a:cubicBezTo>
                      <a:pt x="142" y="269"/>
                      <a:pt x="142" y="269"/>
                      <a:pt x="142" y="269"/>
                    </a:cubicBezTo>
                    <a:cubicBezTo>
                      <a:pt x="142" y="110"/>
                      <a:pt x="142" y="110"/>
                      <a:pt x="142" y="110"/>
                    </a:cubicBezTo>
                    <a:lnTo>
                      <a:pt x="142" y="94"/>
                    </a:lnTo>
                    <a:close/>
                    <a:moveTo>
                      <a:pt x="127" y="72"/>
                    </a:moveTo>
                    <a:cubicBezTo>
                      <a:pt x="127" y="37"/>
                      <a:pt x="127" y="37"/>
                      <a:pt x="127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72"/>
                      <a:pt x="16" y="72"/>
                      <a:pt x="16" y="72"/>
                    </a:cubicBezTo>
                    <a:moveTo>
                      <a:pt x="90" y="37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37"/>
                      <a:pt x="53" y="37"/>
                      <a:pt x="53" y="37"/>
                    </a:cubicBezTo>
                    <a:moveTo>
                      <a:pt x="36" y="106"/>
                    </a:moveTo>
                    <a:cubicBezTo>
                      <a:pt x="36" y="129"/>
                      <a:pt x="36" y="129"/>
                      <a:pt x="36" y="129"/>
                    </a:cubicBezTo>
                    <a:moveTo>
                      <a:pt x="71" y="106"/>
                    </a:moveTo>
                    <a:cubicBezTo>
                      <a:pt x="71" y="129"/>
                      <a:pt x="71" y="129"/>
                      <a:pt x="71" y="129"/>
                    </a:cubicBezTo>
                    <a:moveTo>
                      <a:pt x="108" y="106"/>
                    </a:moveTo>
                    <a:cubicBezTo>
                      <a:pt x="108" y="129"/>
                      <a:pt x="108" y="129"/>
                      <a:pt x="108" y="129"/>
                    </a:cubicBezTo>
                    <a:moveTo>
                      <a:pt x="36" y="160"/>
                    </a:moveTo>
                    <a:cubicBezTo>
                      <a:pt x="36" y="184"/>
                      <a:pt x="36" y="184"/>
                      <a:pt x="36" y="184"/>
                    </a:cubicBezTo>
                    <a:moveTo>
                      <a:pt x="71" y="160"/>
                    </a:moveTo>
                    <a:cubicBezTo>
                      <a:pt x="71" y="184"/>
                      <a:pt x="71" y="184"/>
                      <a:pt x="71" y="184"/>
                    </a:cubicBezTo>
                    <a:moveTo>
                      <a:pt x="108" y="160"/>
                    </a:moveTo>
                    <a:cubicBezTo>
                      <a:pt x="108" y="184"/>
                      <a:pt x="108" y="184"/>
                      <a:pt x="108" y="184"/>
                    </a:cubicBezTo>
                    <a:moveTo>
                      <a:pt x="175" y="269"/>
                    </a:moveTo>
                    <a:cubicBezTo>
                      <a:pt x="201" y="269"/>
                      <a:pt x="201" y="269"/>
                      <a:pt x="201" y="269"/>
                    </a:cubicBezTo>
                    <a:moveTo>
                      <a:pt x="175" y="235"/>
                    </a:moveTo>
                    <a:cubicBezTo>
                      <a:pt x="201" y="235"/>
                      <a:pt x="201" y="235"/>
                      <a:pt x="201" y="235"/>
                    </a:cubicBezTo>
                    <a:moveTo>
                      <a:pt x="175" y="200"/>
                    </a:moveTo>
                    <a:cubicBezTo>
                      <a:pt x="201" y="200"/>
                      <a:pt x="201" y="200"/>
                      <a:pt x="201" y="200"/>
                    </a:cubicBezTo>
                    <a:moveTo>
                      <a:pt x="175" y="166"/>
                    </a:moveTo>
                    <a:cubicBezTo>
                      <a:pt x="201" y="166"/>
                      <a:pt x="201" y="166"/>
                      <a:pt x="201" y="16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C1B0B4EB-0BAC-4930-90BF-990D549C5342}"/>
                  </a:ext>
                </a:extLst>
              </p:cNvPr>
              <p:cNvSpPr/>
              <p:nvPr/>
            </p:nvSpPr>
            <p:spPr bwMode="auto">
              <a:xfrm>
                <a:off x="412973" y="3991702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1" name="building_11" title="Icon of a school house">
                <a:extLst>
                  <a:ext uri="{FF2B5EF4-FFF2-40B4-BE49-F238E27FC236}">
                    <a16:creationId xmlns:a16="http://schemas.microsoft.com/office/drawing/2014/main" id="{B7F24377-9D8C-4F6E-A371-52C8835108D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1865" y="4136496"/>
                <a:ext cx="371807" cy="200145"/>
              </a:xfrm>
              <a:custGeom>
                <a:avLst/>
                <a:gdLst>
                  <a:gd name="T0" fmla="*/ 164 w 361"/>
                  <a:gd name="T1" fmla="*/ 94 h 193"/>
                  <a:gd name="T2" fmla="*/ 66 w 361"/>
                  <a:gd name="T3" fmla="*/ 193 h 193"/>
                  <a:gd name="T4" fmla="*/ 98 w 361"/>
                  <a:gd name="T5" fmla="*/ 124 h 193"/>
                  <a:gd name="T6" fmla="*/ 93 w 361"/>
                  <a:gd name="T7" fmla="*/ 129 h 193"/>
                  <a:gd name="T8" fmla="*/ 98 w 361"/>
                  <a:gd name="T9" fmla="*/ 124 h 193"/>
                  <a:gd name="T10" fmla="*/ 93 w 361"/>
                  <a:gd name="T11" fmla="*/ 160 h 193"/>
                  <a:gd name="T12" fmla="*/ 98 w 361"/>
                  <a:gd name="T13" fmla="*/ 165 h 193"/>
                  <a:gd name="T14" fmla="*/ 135 w 361"/>
                  <a:gd name="T15" fmla="*/ 124 h 193"/>
                  <a:gd name="T16" fmla="*/ 130 w 361"/>
                  <a:gd name="T17" fmla="*/ 129 h 193"/>
                  <a:gd name="T18" fmla="*/ 135 w 361"/>
                  <a:gd name="T19" fmla="*/ 124 h 193"/>
                  <a:gd name="T20" fmla="*/ 130 w 361"/>
                  <a:gd name="T21" fmla="*/ 160 h 193"/>
                  <a:gd name="T22" fmla="*/ 135 w 361"/>
                  <a:gd name="T23" fmla="*/ 165 h 193"/>
                  <a:gd name="T24" fmla="*/ 295 w 361"/>
                  <a:gd name="T25" fmla="*/ 124 h 193"/>
                  <a:gd name="T26" fmla="*/ 291 w 361"/>
                  <a:gd name="T27" fmla="*/ 129 h 193"/>
                  <a:gd name="T28" fmla="*/ 295 w 361"/>
                  <a:gd name="T29" fmla="*/ 124 h 193"/>
                  <a:gd name="T30" fmla="*/ 291 w 361"/>
                  <a:gd name="T31" fmla="*/ 160 h 193"/>
                  <a:gd name="T32" fmla="*/ 295 w 361"/>
                  <a:gd name="T33" fmla="*/ 165 h 193"/>
                  <a:gd name="T34" fmla="*/ 333 w 361"/>
                  <a:gd name="T35" fmla="*/ 124 h 193"/>
                  <a:gd name="T36" fmla="*/ 328 w 361"/>
                  <a:gd name="T37" fmla="*/ 129 h 193"/>
                  <a:gd name="T38" fmla="*/ 333 w 361"/>
                  <a:gd name="T39" fmla="*/ 124 h 193"/>
                  <a:gd name="T40" fmla="*/ 328 w 361"/>
                  <a:gd name="T41" fmla="*/ 160 h 193"/>
                  <a:gd name="T42" fmla="*/ 333 w 361"/>
                  <a:gd name="T43" fmla="*/ 165 h 193"/>
                  <a:gd name="T44" fmla="*/ 263 w 361"/>
                  <a:gd name="T45" fmla="*/ 193 h 193"/>
                  <a:gd name="T46" fmla="*/ 361 w 361"/>
                  <a:gd name="T47" fmla="*/ 94 h 193"/>
                  <a:gd name="T48" fmla="*/ 263 w 361"/>
                  <a:gd name="T49" fmla="*/ 193 h 193"/>
                  <a:gd name="T50" fmla="*/ 164 w 361"/>
                  <a:gd name="T51" fmla="*/ 45 h 193"/>
                  <a:gd name="T52" fmla="*/ 263 w 361"/>
                  <a:gd name="T53" fmla="*/ 193 h 193"/>
                  <a:gd name="T54" fmla="*/ 214 w 361"/>
                  <a:gd name="T55" fmla="*/ 0 h 193"/>
                  <a:gd name="T56" fmla="*/ 185 w 361"/>
                  <a:gd name="T57" fmla="*/ 58 h 193"/>
                  <a:gd name="T58" fmla="*/ 241 w 361"/>
                  <a:gd name="T59" fmla="*/ 84 h 193"/>
                  <a:gd name="T60" fmla="*/ 241 w 361"/>
                  <a:gd name="T61" fmla="*/ 193 h 193"/>
                  <a:gd name="T62" fmla="*/ 213 w 361"/>
                  <a:gd name="T63" fmla="*/ 144 h 193"/>
                  <a:gd name="T64" fmla="*/ 213 w 361"/>
                  <a:gd name="T65" fmla="*/ 144 h 193"/>
                  <a:gd name="T66" fmla="*/ 185 w 361"/>
                  <a:gd name="T67" fmla="*/ 193 h 193"/>
                  <a:gd name="T68" fmla="*/ 207 w 361"/>
                  <a:gd name="T69" fmla="*/ 115 h 193"/>
                  <a:gd name="T70" fmla="*/ 219 w 361"/>
                  <a:gd name="T71" fmla="*/ 115 h 193"/>
                  <a:gd name="T72" fmla="*/ 19 w 361"/>
                  <a:gd name="T73" fmla="*/ 75 h 193"/>
                  <a:gd name="T74" fmla="*/ 19 w 361"/>
                  <a:gd name="T75" fmla="*/ 45 h 193"/>
                  <a:gd name="T76" fmla="*/ 0 w 361"/>
                  <a:gd name="T7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193">
                    <a:moveTo>
                      <a:pt x="66" y="94"/>
                    </a:moveTo>
                    <a:cubicBezTo>
                      <a:pt x="164" y="94"/>
                      <a:pt x="164" y="94"/>
                      <a:pt x="164" y="94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66" y="193"/>
                      <a:pt x="66" y="193"/>
                      <a:pt x="66" y="193"/>
                    </a:cubicBezTo>
                    <a:lnTo>
                      <a:pt x="66" y="94"/>
                    </a:lnTo>
                    <a:close/>
                    <a:moveTo>
                      <a:pt x="98" y="124"/>
                    </a:moveTo>
                    <a:cubicBezTo>
                      <a:pt x="93" y="124"/>
                      <a:pt x="93" y="124"/>
                      <a:pt x="93" y="124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8" y="129"/>
                      <a:pt x="98" y="129"/>
                      <a:pt x="98" y="129"/>
                    </a:cubicBezTo>
                    <a:lnTo>
                      <a:pt x="98" y="124"/>
                    </a:lnTo>
                    <a:close/>
                    <a:moveTo>
                      <a:pt x="98" y="160"/>
                    </a:moveTo>
                    <a:cubicBezTo>
                      <a:pt x="93" y="160"/>
                      <a:pt x="93" y="160"/>
                      <a:pt x="93" y="160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98" y="165"/>
                      <a:pt x="98" y="165"/>
                      <a:pt x="98" y="165"/>
                    </a:cubicBezTo>
                    <a:lnTo>
                      <a:pt x="98" y="160"/>
                    </a:lnTo>
                    <a:close/>
                    <a:moveTo>
                      <a:pt x="135" y="124"/>
                    </a:moveTo>
                    <a:cubicBezTo>
                      <a:pt x="130" y="124"/>
                      <a:pt x="130" y="124"/>
                      <a:pt x="130" y="124"/>
                    </a:cubicBezTo>
                    <a:cubicBezTo>
                      <a:pt x="130" y="129"/>
                      <a:pt x="130" y="129"/>
                      <a:pt x="130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4"/>
                    </a:lnTo>
                    <a:close/>
                    <a:moveTo>
                      <a:pt x="135" y="160"/>
                    </a:moveTo>
                    <a:cubicBezTo>
                      <a:pt x="130" y="160"/>
                      <a:pt x="130" y="160"/>
                      <a:pt x="130" y="160"/>
                    </a:cubicBezTo>
                    <a:cubicBezTo>
                      <a:pt x="130" y="165"/>
                      <a:pt x="130" y="165"/>
                      <a:pt x="130" y="165"/>
                    </a:cubicBezTo>
                    <a:cubicBezTo>
                      <a:pt x="135" y="165"/>
                      <a:pt x="135" y="165"/>
                      <a:pt x="135" y="165"/>
                    </a:cubicBezTo>
                    <a:lnTo>
                      <a:pt x="135" y="160"/>
                    </a:lnTo>
                    <a:close/>
                    <a:moveTo>
                      <a:pt x="295" y="124"/>
                    </a:moveTo>
                    <a:cubicBezTo>
                      <a:pt x="291" y="124"/>
                      <a:pt x="291" y="124"/>
                      <a:pt x="291" y="124"/>
                    </a:cubicBezTo>
                    <a:cubicBezTo>
                      <a:pt x="291" y="129"/>
                      <a:pt x="291" y="129"/>
                      <a:pt x="291" y="129"/>
                    </a:cubicBezTo>
                    <a:cubicBezTo>
                      <a:pt x="295" y="129"/>
                      <a:pt x="295" y="129"/>
                      <a:pt x="295" y="129"/>
                    </a:cubicBezTo>
                    <a:lnTo>
                      <a:pt x="295" y="124"/>
                    </a:lnTo>
                    <a:close/>
                    <a:moveTo>
                      <a:pt x="295" y="160"/>
                    </a:moveTo>
                    <a:cubicBezTo>
                      <a:pt x="291" y="160"/>
                      <a:pt x="291" y="160"/>
                      <a:pt x="291" y="160"/>
                    </a:cubicBezTo>
                    <a:cubicBezTo>
                      <a:pt x="291" y="165"/>
                      <a:pt x="291" y="165"/>
                      <a:pt x="291" y="165"/>
                    </a:cubicBezTo>
                    <a:cubicBezTo>
                      <a:pt x="295" y="165"/>
                      <a:pt x="295" y="165"/>
                      <a:pt x="295" y="165"/>
                    </a:cubicBezTo>
                    <a:lnTo>
                      <a:pt x="295" y="160"/>
                    </a:lnTo>
                    <a:close/>
                    <a:moveTo>
                      <a:pt x="333" y="124"/>
                    </a:moveTo>
                    <a:cubicBezTo>
                      <a:pt x="328" y="124"/>
                      <a:pt x="328" y="124"/>
                      <a:pt x="328" y="124"/>
                    </a:cubicBezTo>
                    <a:cubicBezTo>
                      <a:pt x="328" y="129"/>
                      <a:pt x="328" y="129"/>
                      <a:pt x="328" y="129"/>
                    </a:cubicBezTo>
                    <a:cubicBezTo>
                      <a:pt x="333" y="129"/>
                      <a:pt x="333" y="129"/>
                      <a:pt x="333" y="129"/>
                    </a:cubicBezTo>
                    <a:lnTo>
                      <a:pt x="333" y="124"/>
                    </a:lnTo>
                    <a:close/>
                    <a:moveTo>
                      <a:pt x="333" y="160"/>
                    </a:moveTo>
                    <a:cubicBezTo>
                      <a:pt x="328" y="160"/>
                      <a:pt x="328" y="160"/>
                      <a:pt x="328" y="160"/>
                    </a:cubicBezTo>
                    <a:cubicBezTo>
                      <a:pt x="328" y="165"/>
                      <a:pt x="328" y="165"/>
                      <a:pt x="328" y="165"/>
                    </a:cubicBezTo>
                    <a:cubicBezTo>
                      <a:pt x="333" y="165"/>
                      <a:pt x="333" y="165"/>
                      <a:pt x="333" y="165"/>
                    </a:cubicBezTo>
                    <a:lnTo>
                      <a:pt x="333" y="160"/>
                    </a:lnTo>
                    <a:close/>
                    <a:moveTo>
                      <a:pt x="263" y="193"/>
                    </a:moveTo>
                    <a:cubicBezTo>
                      <a:pt x="361" y="193"/>
                      <a:pt x="361" y="193"/>
                      <a:pt x="361" y="193"/>
                    </a:cubicBezTo>
                    <a:cubicBezTo>
                      <a:pt x="361" y="94"/>
                      <a:pt x="361" y="94"/>
                      <a:pt x="361" y="94"/>
                    </a:cubicBezTo>
                    <a:cubicBezTo>
                      <a:pt x="263" y="94"/>
                      <a:pt x="263" y="94"/>
                      <a:pt x="263" y="94"/>
                    </a:cubicBezTo>
                    <a:lnTo>
                      <a:pt x="263" y="193"/>
                    </a:lnTo>
                    <a:close/>
                    <a:moveTo>
                      <a:pt x="214" y="0"/>
                    </a:move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45"/>
                      <a:pt x="263" y="45"/>
                      <a:pt x="263" y="45"/>
                    </a:cubicBezTo>
                    <a:lnTo>
                      <a:pt x="214" y="0"/>
                    </a:lnTo>
                    <a:close/>
                    <a:moveTo>
                      <a:pt x="241" y="58"/>
                    </a:moveTo>
                    <a:cubicBezTo>
                      <a:pt x="185" y="58"/>
                      <a:pt x="185" y="58"/>
                      <a:pt x="185" y="58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241" y="84"/>
                      <a:pt x="241" y="84"/>
                      <a:pt x="241" y="84"/>
                    </a:cubicBezTo>
                    <a:lnTo>
                      <a:pt x="241" y="58"/>
                    </a:lnTo>
                    <a:close/>
                    <a:moveTo>
                      <a:pt x="241" y="193"/>
                    </a:moveTo>
                    <a:cubicBezTo>
                      <a:pt x="241" y="144"/>
                      <a:pt x="241" y="144"/>
                      <a:pt x="241" y="144"/>
                    </a:cubicBezTo>
                    <a:cubicBezTo>
                      <a:pt x="213" y="144"/>
                      <a:pt x="213" y="144"/>
                      <a:pt x="213" y="144"/>
                    </a:cubicBezTo>
                    <a:cubicBezTo>
                      <a:pt x="213" y="193"/>
                      <a:pt x="213" y="193"/>
                      <a:pt x="213" y="193"/>
                    </a:cubicBezTo>
                    <a:moveTo>
                      <a:pt x="213" y="144"/>
                    </a:move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85" y="193"/>
                      <a:pt x="185" y="193"/>
                      <a:pt x="185" y="193"/>
                    </a:cubicBezTo>
                    <a:moveTo>
                      <a:pt x="213" y="109"/>
                    </a:moveTo>
                    <a:cubicBezTo>
                      <a:pt x="210" y="109"/>
                      <a:pt x="207" y="112"/>
                      <a:pt x="207" y="115"/>
                    </a:cubicBezTo>
                    <a:cubicBezTo>
                      <a:pt x="207" y="119"/>
                      <a:pt x="210" y="122"/>
                      <a:pt x="213" y="122"/>
                    </a:cubicBezTo>
                    <a:cubicBezTo>
                      <a:pt x="217" y="122"/>
                      <a:pt x="219" y="119"/>
                      <a:pt x="219" y="115"/>
                    </a:cubicBezTo>
                    <a:cubicBezTo>
                      <a:pt x="219" y="112"/>
                      <a:pt x="217" y="109"/>
                      <a:pt x="213" y="109"/>
                    </a:cubicBezTo>
                    <a:close/>
                    <a:moveTo>
                      <a:pt x="19" y="75"/>
                    </a:moveTo>
                    <a:cubicBezTo>
                      <a:pt x="50" y="62"/>
                      <a:pt x="50" y="62"/>
                      <a:pt x="50" y="6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193"/>
                      <a:pt x="19" y="193"/>
                      <a:pt x="19" y="193"/>
                    </a:cubicBezTo>
                    <a:moveTo>
                      <a:pt x="0" y="193"/>
                    </a:moveTo>
                    <a:cubicBezTo>
                      <a:pt x="38" y="193"/>
                      <a:pt x="38" y="193"/>
                      <a:pt x="38" y="19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4D00E57-1A01-4ECD-9D08-779052EE4FD2}"/>
                  </a:ext>
                </a:extLst>
              </p:cNvPr>
              <p:cNvSpPr/>
              <p:nvPr/>
            </p:nvSpPr>
            <p:spPr bwMode="auto">
              <a:xfrm>
                <a:off x="412973" y="4770169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3" name="factory_3" title="Icon of a factory">
                <a:extLst>
                  <a:ext uri="{FF2B5EF4-FFF2-40B4-BE49-F238E27FC236}">
                    <a16:creationId xmlns:a16="http://schemas.microsoft.com/office/drawing/2014/main" id="{B3C0328D-97C0-4B72-B325-B28838F03E7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23698" y="4922874"/>
                <a:ext cx="327190" cy="202625"/>
              </a:xfrm>
              <a:custGeom>
                <a:avLst/>
                <a:gdLst>
                  <a:gd name="T0" fmla="*/ 394 w 394"/>
                  <a:gd name="T1" fmla="*/ 101 h 244"/>
                  <a:gd name="T2" fmla="*/ 394 w 394"/>
                  <a:gd name="T3" fmla="*/ 244 h 244"/>
                  <a:gd name="T4" fmla="*/ 0 w 394"/>
                  <a:gd name="T5" fmla="*/ 244 h 244"/>
                  <a:gd name="T6" fmla="*/ 0 w 394"/>
                  <a:gd name="T7" fmla="*/ 101 h 244"/>
                  <a:gd name="T8" fmla="*/ 76 w 394"/>
                  <a:gd name="T9" fmla="*/ 45 h 244"/>
                  <a:gd name="T10" fmla="*/ 76 w 394"/>
                  <a:gd name="T11" fmla="*/ 101 h 244"/>
                  <a:gd name="T12" fmla="*/ 160 w 394"/>
                  <a:gd name="T13" fmla="*/ 45 h 244"/>
                  <a:gd name="T14" fmla="*/ 160 w 394"/>
                  <a:gd name="T15" fmla="*/ 101 h 244"/>
                  <a:gd name="T16" fmla="*/ 394 w 394"/>
                  <a:gd name="T17" fmla="*/ 101 h 244"/>
                  <a:gd name="T18" fmla="*/ 309 w 394"/>
                  <a:gd name="T19" fmla="*/ 101 h 244"/>
                  <a:gd name="T20" fmla="*/ 289 w 394"/>
                  <a:gd name="T21" fmla="*/ 0 h 244"/>
                  <a:gd name="T22" fmla="*/ 273 w 394"/>
                  <a:gd name="T23" fmla="*/ 0 h 244"/>
                  <a:gd name="T24" fmla="*/ 256 w 394"/>
                  <a:gd name="T25" fmla="*/ 101 h 244"/>
                  <a:gd name="T26" fmla="*/ 378 w 394"/>
                  <a:gd name="T27" fmla="*/ 101 h 244"/>
                  <a:gd name="T28" fmla="*/ 358 w 394"/>
                  <a:gd name="T29" fmla="*/ 0 h 244"/>
                  <a:gd name="T30" fmla="*/ 340 w 394"/>
                  <a:gd name="T31" fmla="*/ 0 h 244"/>
                  <a:gd name="T32" fmla="*/ 324 w 394"/>
                  <a:gd name="T33" fmla="*/ 101 h 244"/>
                  <a:gd name="T34" fmla="*/ 57 w 394"/>
                  <a:gd name="T35" fmla="*/ 144 h 244"/>
                  <a:gd name="T36" fmla="*/ 36 w 394"/>
                  <a:gd name="T37" fmla="*/ 144 h 244"/>
                  <a:gd name="T38" fmla="*/ 36 w 394"/>
                  <a:gd name="T39" fmla="*/ 165 h 244"/>
                  <a:gd name="T40" fmla="*/ 57 w 394"/>
                  <a:gd name="T41" fmla="*/ 165 h 244"/>
                  <a:gd name="T42" fmla="*/ 57 w 394"/>
                  <a:gd name="T43" fmla="*/ 144 h 244"/>
                  <a:gd name="T44" fmla="*/ 131 w 394"/>
                  <a:gd name="T45" fmla="*/ 144 h 244"/>
                  <a:gd name="T46" fmla="*/ 112 w 394"/>
                  <a:gd name="T47" fmla="*/ 144 h 244"/>
                  <a:gd name="T48" fmla="*/ 112 w 394"/>
                  <a:gd name="T49" fmla="*/ 165 h 244"/>
                  <a:gd name="T50" fmla="*/ 131 w 394"/>
                  <a:gd name="T51" fmla="*/ 165 h 244"/>
                  <a:gd name="T52" fmla="*/ 131 w 394"/>
                  <a:gd name="T53" fmla="*/ 144 h 244"/>
                  <a:gd name="T54" fmla="*/ 207 w 394"/>
                  <a:gd name="T55" fmla="*/ 144 h 244"/>
                  <a:gd name="T56" fmla="*/ 188 w 394"/>
                  <a:gd name="T57" fmla="*/ 144 h 244"/>
                  <a:gd name="T58" fmla="*/ 188 w 394"/>
                  <a:gd name="T59" fmla="*/ 165 h 244"/>
                  <a:gd name="T60" fmla="*/ 207 w 394"/>
                  <a:gd name="T61" fmla="*/ 165 h 244"/>
                  <a:gd name="T62" fmla="*/ 207 w 394"/>
                  <a:gd name="T63" fmla="*/ 144 h 244"/>
                  <a:gd name="T64" fmla="*/ 283 w 394"/>
                  <a:gd name="T65" fmla="*/ 144 h 244"/>
                  <a:gd name="T66" fmla="*/ 262 w 394"/>
                  <a:gd name="T67" fmla="*/ 144 h 244"/>
                  <a:gd name="T68" fmla="*/ 262 w 394"/>
                  <a:gd name="T69" fmla="*/ 165 h 244"/>
                  <a:gd name="T70" fmla="*/ 283 w 394"/>
                  <a:gd name="T71" fmla="*/ 165 h 244"/>
                  <a:gd name="T72" fmla="*/ 283 w 394"/>
                  <a:gd name="T73" fmla="*/ 144 h 244"/>
                  <a:gd name="T74" fmla="*/ 358 w 394"/>
                  <a:gd name="T75" fmla="*/ 144 h 244"/>
                  <a:gd name="T76" fmla="*/ 338 w 394"/>
                  <a:gd name="T77" fmla="*/ 144 h 244"/>
                  <a:gd name="T78" fmla="*/ 338 w 394"/>
                  <a:gd name="T79" fmla="*/ 165 h 244"/>
                  <a:gd name="T80" fmla="*/ 358 w 394"/>
                  <a:gd name="T81" fmla="*/ 165 h 244"/>
                  <a:gd name="T82" fmla="*/ 358 w 394"/>
                  <a:gd name="T83" fmla="*/ 1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4" h="244">
                    <a:moveTo>
                      <a:pt x="394" y="101"/>
                    </a:moveTo>
                    <a:lnTo>
                      <a:pt x="394" y="244"/>
                    </a:lnTo>
                    <a:lnTo>
                      <a:pt x="0" y="244"/>
                    </a:lnTo>
                    <a:lnTo>
                      <a:pt x="0" y="101"/>
                    </a:lnTo>
                    <a:lnTo>
                      <a:pt x="76" y="45"/>
                    </a:lnTo>
                    <a:lnTo>
                      <a:pt x="76" y="101"/>
                    </a:lnTo>
                    <a:lnTo>
                      <a:pt x="160" y="45"/>
                    </a:lnTo>
                    <a:lnTo>
                      <a:pt x="160" y="101"/>
                    </a:lnTo>
                    <a:lnTo>
                      <a:pt x="394" y="101"/>
                    </a:lnTo>
                    <a:moveTo>
                      <a:pt x="309" y="101"/>
                    </a:moveTo>
                    <a:lnTo>
                      <a:pt x="289" y="0"/>
                    </a:lnTo>
                    <a:lnTo>
                      <a:pt x="273" y="0"/>
                    </a:lnTo>
                    <a:lnTo>
                      <a:pt x="256" y="101"/>
                    </a:lnTo>
                    <a:moveTo>
                      <a:pt x="378" y="101"/>
                    </a:moveTo>
                    <a:lnTo>
                      <a:pt x="358" y="0"/>
                    </a:lnTo>
                    <a:lnTo>
                      <a:pt x="340" y="0"/>
                    </a:lnTo>
                    <a:lnTo>
                      <a:pt x="324" y="101"/>
                    </a:lnTo>
                    <a:moveTo>
                      <a:pt x="57" y="144"/>
                    </a:moveTo>
                    <a:lnTo>
                      <a:pt x="36" y="144"/>
                    </a:lnTo>
                    <a:lnTo>
                      <a:pt x="36" y="165"/>
                    </a:lnTo>
                    <a:lnTo>
                      <a:pt x="57" y="165"/>
                    </a:lnTo>
                    <a:lnTo>
                      <a:pt x="57" y="144"/>
                    </a:lnTo>
                    <a:moveTo>
                      <a:pt x="131" y="144"/>
                    </a:moveTo>
                    <a:lnTo>
                      <a:pt x="112" y="144"/>
                    </a:lnTo>
                    <a:lnTo>
                      <a:pt x="112" y="165"/>
                    </a:lnTo>
                    <a:lnTo>
                      <a:pt x="131" y="165"/>
                    </a:lnTo>
                    <a:lnTo>
                      <a:pt x="131" y="144"/>
                    </a:lnTo>
                    <a:moveTo>
                      <a:pt x="207" y="144"/>
                    </a:moveTo>
                    <a:lnTo>
                      <a:pt x="188" y="144"/>
                    </a:lnTo>
                    <a:lnTo>
                      <a:pt x="188" y="165"/>
                    </a:lnTo>
                    <a:lnTo>
                      <a:pt x="207" y="165"/>
                    </a:lnTo>
                    <a:lnTo>
                      <a:pt x="207" y="144"/>
                    </a:lnTo>
                    <a:moveTo>
                      <a:pt x="283" y="144"/>
                    </a:moveTo>
                    <a:lnTo>
                      <a:pt x="262" y="144"/>
                    </a:lnTo>
                    <a:lnTo>
                      <a:pt x="262" y="165"/>
                    </a:lnTo>
                    <a:lnTo>
                      <a:pt x="283" y="165"/>
                    </a:lnTo>
                    <a:lnTo>
                      <a:pt x="283" y="144"/>
                    </a:lnTo>
                    <a:moveTo>
                      <a:pt x="358" y="144"/>
                    </a:moveTo>
                    <a:lnTo>
                      <a:pt x="338" y="144"/>
                    </a:lnTo>
                    <a:lnTo>
                      <a:pt x="338" y="165"/>
                    </a:lnTo>
                    <a:lnTo>
                      <a:pt x="358" y="165"/>
                    </a:lnTo>
                    <a:lnTo>
                      <a:pt x="358" y="144"/>
                    </a:lnTo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2E1A76-00D6-43ED-B861-3700C88FFD3C}"/>
              </a:ext>
            </a:extLst>
          </p:cNvPr>
          <p:cNvGrpSpPr/>
          <p:nvPr/>
        </p:nvGrpSpPr>
        <p:grpSpPr>
          <a:xfrm>
            <a:off x="2736119" y="3957374"/>
            <a:ext cx="5731525" cy="1824808"/>
            <a:chOff x="2736119" y="3957374"/>
            <a:chExt cx="5731525" cy="1824808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DB32F4B6-9D6F-42FA-875A-F9842126AF5A}"/>
                </a:ext>
              </a:extLst>
            </p:cNvPr>
            <p:cNvGrpSpPr/>
            <p:nvPr/>
          </p:nvGrpSpPr>
          <p:grpSpPr>
            <a:xfrm>
              <a:off x="2736119" y="3957374"/>
              <a:ext cx="4613336" cy="1156715"/>
              <a:chOff x="2736119" y="3957374"/>
              <a:chExt cx="4613336" cy="1156715"/>
            </a:xfrm>
          </p:grpSpPr>
          <p:cxnSp>
            <p:nvCxnSpPr>
              <p:cNvPr id="345" name="Connector: Elbow 344">
                <a:extLst>
                  <a:ext uri="{FF2B5EF4-FFF2-40B4-BE49-F238E27FC236}">
                    <a16:creationId xmlns:a16="http://schemas.microsoft.com/office/drawing/2014/main" id="{35C6B726-B30F-4619-AF5B-3351E7921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3957374"/>
                <a:ext cx="4613336" cy="1156715"/>
              </a:xfrm>
              <a:prstGeom prst="bentConnector3">
                <a:avLst>
                  <a:gd name="adj1" fmla="val 3031"/>
                </a:avLst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03AB8D3B-9ED2-40C5-A41F-CD19A19C6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4749302"/>
                <a:ext cx="14268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A7DF1F6-B3CB-47AA-93C6-71856185A7B9}"/>
                </a:ext>
              </a:extLst>
            </p:cNvPr>
            <p:cNvGrpSpPr/>
            <p:nvPr/>
          </p:nvGrpSpPr>
          <p:grpSpPr>
            <a:xfrm>
              <a:off x="6914939" y="4838703"/>
              <a:ext cx="1552705" cy="943479"/>
              <a:chOff x="6914939" y="4838703"/>
              <a:chExt cx="1552705" cy="943479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EBEF5BE9-896E-4E0F-BF75-9245164AB08C}"/>
                  </a:ext>
                </a:extLst>
              </p:cNvPr>
              <p:cNvGrpSpPr/>
              <p:nvPr/>
            </p:nvGrpSpPr>
            <p:grpSpPr>
              <a:xfrm>
                <a:off x="6914939" y="4838703"/>
                <a:ext cx="1552705" cy="943479"/>
                <a:chOff x="6914939" y="4838703"/>
                <a:chExt cx="1552705" cy="943479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66A086D1-9A5F-4A66-B928-356465A9ABFE}"/>
                    </a:ext>
                  </a:extLst>
                </p:cNvPr>
                <p:cNvSpPr/>
                <p:nvPr/>
              </p:nvSpPr>
              <p:spPr bwMode="auto">
                <a:xfrm>
                  <a:off x="7410420" y="4838703"/>
                  <a:ext cx="548640" cy="548640"/>
                </a:xfrm>
                <a:prstGeom prst="ellipse">
                  <a:avLst/>
                </a:prstGeom>
                <a:solidFill>
                  <a:srgbClr val="0078D3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A7604F3B-E2A2-4716-AA5D-4EACE8199F94}"/>
                    </a:ext>
                  </a:extLst>
                </p:cNvPr>
                <p:cNvSpPr/>
                <p:nvPr/>
              </p:nvSpPr>
              <p:spPr bwMode="auto">
                <a:xfrm>
                  <a:off x="6914939" y="5383231"/>
                  <a:ext cx="1552705" cy="398951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TSM Update API</a:t>
                  </a:r>
                </a:p>
              </p:txBody>
            </p: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44D0DCF-607D-42CF-AFEE-40A9DA5D787B}"/>
                  </a:ext>
                </a:extLst>
              </p:cNvPr>
              <p:cNvSpPr/>
              <p:nvPr/>
            </p:nvSpPr>
            <p:spPr bwMode="auto">
              <a:xfrm>
                <a:off x="7404889" y="4946932"/>
                <a:ext cx="548640" cy="34851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&lt;/&gt;</a:t>
                </a:r>
              </a:p>
            </p:txBody>
          </p:sp>
        </p:grpSp>
      </p:grpSp>
      <p:sp>
        <p:nvSpPr>
          <p:cNvPr id="347" name="Rectangle 346">
            <a:extLst>
              <a:ext uri="{FF2B5EF4-FFF2-40B4-BE49-F238E27FC236}">
                <a16:creationId xmlns:a16="http://schemas.microsoft.com/office/drawing/2014/main" id="{B944F68A-DF71-4F93-9595-C30FF563FC83}"/>
              </a:ext>
            </a:extLst>
          </p:cNvPr>
          <p:cNvSpPr/>
          <p:nvPr/>
        </p:nvSpPr>
        <p:spPr>
          <a:xfrm>
            <a:off x="1015609" y="3534994"/>
            <a:ext cx="1793027" cy="7511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D210A6-FACC-413F-BDA7-1A3F5A83BF17}"/>
              </a:ext>
            </a:extLst>
          </p:cNvPr>
          <p:cNvSpPr/>
          <p:nvPr/>
        </p:nvSpPr>
        <p:spPr>
          <a:xfrm>
            <a:off x="340267" y="2310210"/>
            <a:ext cx="685911" cy="31096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062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1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5441716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7847" y="3307378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1412948" y="2729441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4607260" y="3341350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152610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1949508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3996755" y="3555614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229530" y="3555614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6482326" y="3555614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6677486" y="3169150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1572465" y="2873152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b="1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8028403" y="1501807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8291656" y="2447767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b="1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8146488" y="3752058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8146488" y="475294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2619" y="4158667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8789" y="3169150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72687" y="1881706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5645351" y="3194961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8228658" y="4105496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108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79007368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07BF-2585-4CF6-9B17-A29AE59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54" y="789323"/>
            <a:ext cx="7652394" cy="5124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483EE-C2D2-49A3-AD74-DA0390F8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81" y="3351776"/>
            <a:ext cx="4077265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550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B2A90-35C2-4056-AEFD-4D1532DC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989114"/>
            <a:ext cx="10626104" cy="5552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55784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2095</TotalTime>
  <Words>658</Words>
  <Application>Microsoft Office PowerPoint</Application>
  <PresentationFormat>Widescreen</PresentationFormat>
  <Paragraphs>153</Paragraphs>
  <Slides>14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WHITE TEMPLATE</vt:lpstr>
      <vt:lpstr>PowerPoint Presentation</vt:lpstr>
      <vt:lpstr>Flight into IoT  System Diagram</vt:lpstr>
      <vt:lpstr>Airplane data is arriving at the IoT Hub, what now?</vt:lpstr>
      <vt:lpstr>PowerPoint Presentation</vt:lpstr>
      <vt:lpstr>PowerPoint Presentation</vt:lpstr>
      <vt:lpstr>PowerPoint Presentation</vt:lpstr>
      <vt:lpstr>Demo</vt:lpstr>
      <vt:lpstr>Demo</vt:lpstr>
      <vt:lpstr>Demo</vt:lpstr>
      <vt:lpstr>Demo</vt:lpstr>
      <vt:lpstr>PowerPoint Presentation</vt:lpstr>
      <vt:lpstr>PowerPoint Presentation</vt:lpstr>
      <vt:lpstr>Call to Action</vt:lpstr>
      <vt:lpstr>Q&amp;A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Sander van de Velde</cp:lastModifiedBy>
  <cp:revision>48</cp:revision>
  <dcterms:created xsi:type="dcterms:W3CDTF">2021-10-18T09:16:16Z</dcterms:created>
  <dcterms:modified xsi:type="dcterms:W3CDTF">2021-11-10T20:07:55Z</dcterms:modified>
</cp:coreProperties>
</file>